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850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B03627-44BE-49E6-AAF3-A903A03E31E7}" type="datetimeFigureOut">
              <a:rPr lang="en-IN" smtClean="0"/>
              <a:t>17-07-2026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932836-8DD3-4F3F-AF2C-F783AA2E2AC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47281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932836-8DD3-4F3F-AF2C-F783AA2E2AC7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3763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lviroventur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a.me/917810008444?text=Hi%2C%20I%20would%20like%20to%20discuss%20PMS%2C%20AIF%20or%20GIFT%20City%20opportunities%20with%20Kalviro." TargetMode="External"/><Relationship Id="rId7" Type="http://schemas.openxmlformats.org/officeDocument/2006/relationships/image" Target="../media/image1.png"/><Relationship Id="rId2" Type="http://schemas.openxmlformats.org/officeDocument/2006/relationships/hyperlink" Target="https://www.kalviroventures.com/book-a-meeting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kalviroventures.com" TargetMode="External"/><Relationship Id="rId5" Type="http://schemas.openxmlformats.org/officeDocument/2006/relationships/hyperlink" Target="mailto:info@kalviroventures.com" TargetMode="External"/><Relationship Id="rId4" Type="http://schemas.openxmlformats.org/officeDocument/2006/relationships/hyperlink" Target="tel:+917810008444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" cy="6858000"/>
          </a:xfrm>
          <a:prstGeom prst="rect">
            <a:avLst/>
          </a:prstGeom>
          <a:solidFill>
            <a:srgbClr val="1A5C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868680"/>
            <a:ext cx="12191695" cy="54864"/>
          </a:xfrm>
          <a:prstGeom prst="rect">
            <a:avLst/>
          </a:prstGeom>
          <a:solidFill>
            <a:srgbClr val="B88A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48640" y="6446520"/>
            <a:ext cx="11064240" cy="13716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48640" y="6537960"/>
            <a:ext cx="7315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ea typeface="Calibri"/>
                <a:cs typeface="Calibri"/>
              </a:rPr>
              <a:t>Kalviro Ventures  ·  PMS, AIF &amp; GIFT City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41280" y="653796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ea typeface="Calibri"/>
                <a:cs typeface="Calibri"/>
              </a:rPr>
              <a:t>1 / 10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28016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1" i="0">
                <a:ea typeface="Calibri"/>
                <a:cs typeface="Calibri"/>
              </a:rPr>
              <a:t>COMPANY PROFILE  ·  2026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1737360"/>
            <a:ext cx="10972800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4200" b="1" i="0">
                <a:ea typeface="Constantia"/>
                <a:cs typeface="Constantia"/>
              </a:rPr>
              <a:t>Patient Capital.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4200" b="1" i="0">
                <a:ea typeface="Constantia"/>
                <a:cs typeface="Constantia"/>
              </a:rPr>
              <a:t>Curated Access.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4200" b="1" i="0">
                <a:ea typeface="Constantia"/>
                <a:cs typeface="Constantia"/>
              </a:rPr>
              <a:t>One Platform.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3749039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800" b="0" i="0">
                <a:ea typeface="Calibri"/>
                <a:cs typeface="Calibri"/>
              </a:rPr>
              <a:t>PMS, AIF &amp; GIFT City investments — curated for investors who think in decades.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4480560"/>
            <a:ext cx="2331720" cy="960120"/>
          </a:xfrm>
          <a:prstGeom prst="roundRect">
            <a:avLst>
              <a:gd name="adj" fmla="val 6000"/>
            </a:avLst>
          </a:prstGeom>
          <a:solidFill>
            <a:srgbClr val="D8ED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31520" y="4617720"/>
            <a:ext cx="2011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600" b="1" i="0">
                <a:ea typeface="Constantia"/>
                <a:cs typeface="Constantia"/>
              </a:rPr>
              <a:t>AMFI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4983480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300" b="0" i="0">
                <a:ea typeface="Calibri"/>
                <a:cs typeface="Calibri"/>
              </a:rPr>
              <a:t>ARN-335497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108960" y="4480560"/>
            <a:ext cx="2331720" cy="960120"/>
          </a:xfrm>
          <a:prstGeom prst="roundRect">
            <a:avLst>
              <a:gd name="adj" fmla="val 6000"/>
            </a:avLst>
          </a:prstGeom>
          <a:solidFill>
            <a:srgbClr val="D8ED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3291840" y="4617720"/>
            <a:ext cx="2011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600" b="1" i="0">
                <a:ea typeface="Constantia"/>
                <a:cs typeface="Constantia"/>
              </a:rPr>
              <a:t>APMI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91840" y="4983480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300" b="0" i="0">
                <a:ea typeface="Calibri"/>
                <a:cs typeface="Calibri"/>
              </a:rPr>
              <a:t>APRN-06567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669280" y="4480560"/>
            <a:ext cx="2331720" cy="960120"/>
          </a:xfrm>
          <a:prstGeom prst="roundRect">
            <a:avLst>
              <a:gd name="adj" fmla="val 6000"/>
            </a:avLst>
          </a:prstGeom>
          <a:solidFill>
            <a:srgbClr val="D8ED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5852160" y="4617720"/>
            <a:ext cx="2011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600" b="1" i="0">
                <a:ea typeface="Constantia"/>
                <a:cs typeface="Constantia"/>
              </a:rPr>
              <a:t>45+ PMS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852160" y="4983480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300" b="0" i="0">
                <a:ea typeface="Calibri"/>
                <a:cs typeface="Calibri"/>
              </a:rPr>
              <a:t>Strategies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229600" y="4480560"/>
            <a:ext cx="2331720" cy="960120"/>
          </a:xfrm>
          <a:prstGeom prst="roundRect">
            <a:avLst>
              <a:gd name="adj" fmla="val 6000"/>
            </a:avLst>
          </a:prstGeom>
          <a:solidFill>
            <a:srgbClr val="D8ED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8412480" y="4617720"/>
            <a:ext cx="2011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600" b="1" i="0">
                <a:ea typeface="Constantia"/>
                <a:cs typeface="Constantia"/>
              </a:rPr>
              <a:t>30+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412480" y="4983480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300" b="0" i="0">
                <a:ea typeface="Calibri"/>
                <a:cs typeface="Calibri"/>
              </a:rPr>
              <a:t>Partners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8640" y="5715000"/>
            <a:ext cx="9144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 dirty="0">
                <a:ea typeface="Calibri"/>
                <a:cs typeface="Calibri"/>
                <a:hlinkClick r:id="rId3"/>
              </a:rPr>
              <a:t>www.kalviroventures.com  </a:t>
            </a:r>
          </a:p>
        </p:txBody>
      </p:sp>
      <p:pic>
        <p:nvPicPr>
          <p:cNvPr id="26" name="Picture 25" descr="kvl-logo-clea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" y="201168"/>
            <a:ext cx="2776572" cy="47548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" cy="6858000"/>
          </a:xfrm>
          <a:prstGeom prst="rect">
            <a:avLst/>
          </a:prstGeom>
          <a:solidFill>
            <a:srgbClr val="1A5C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868680"/>
            <a:ext cx="12191695" cy="54864"/>
          </a:xfrm>
          <a:prstGeom prst="rect">
            <a:avLst/>
          </a:prstGeom>
          <a:solidFill>
            <a:srgbClr val="B88A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48640" y="6446520"/>
            <a:ext cx="11064240" cy="13716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48640" y="6537960"/>
            <a:ext cx="7315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ea typeface="Calibri"/>
                <a:cs typeface="Calibri"/>
              </a:rPr>
              <a:t>Kalviro Ventures  ·  PMS, AIF &amp; GIFT City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41280" y="653796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ea typeface="Calibri"/>
                <a:cs typeface="Calibri"/>
              </a:rPr>
              <a:t>10 / 10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280160"/>
            <a:ext cx="10972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3600" b="1" i="0">
                <a:ea typeface="Constantia"/>
                <a:cs typeface="Constantia"/>
              </a:rPr>
              <a:t>Let's have a conversation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3600" b="1" i="0">
                <a:ea typeface="Constantia"/>
                <a:cs typeface="Constantia"/>
              </a:rPr>
              <a:t>worth having.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260604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600" b="0" i="0">
                <a:ea typeface="Calibri"/>
                <a:cs typeface="Calibri"/>
              </a:rPr>
              <a:t>For HNI, UHNI, NRI and Family Office investors allocating to PMS, AIF or GIFT City.</a:t>
            </a:r>
          </a:p>
        </p:txBody>
      </p:sp>
      <p:sp>
        <p:nvSpPr>
          <p:cNvPr id="12" name="Rounded Rectangle 11">
            <a:hlinkClick r:id="rId2"/>
          </p:cNvPr>
          <p:cNvSpPr/>
          <p:nvPr/>
        </p:nvSpPr>
        <p:spPr>
          <a:xfrm>
            <a:off x="548640" y="3291840"/>
            <a:ext cx="3657600" cy="548640"/>
          </a:xfrm>
          <a:prstGeom prst="roundRect">
            <a:avLst>
              <a:gd name="adj" fmla="val 6000"/>
            </a:avLst>
          </a:prstGeom>
          <a:solidFill>
            <a:srgbClr val="D8ED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48640" y="3401568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1500" b="1" i="0">
                <a:ea typeface="Calibri"/>
                <a:cs typeface="Calibri"/>
                <a:hlinkClick r:id="rId2"/>
              </a:rPr>
              <a:t>Schedule a Conversation  →</a:t>
            </a:r>
          </a:p>
        </p:txBody>
      </p:sp>
      <p:sp>
        <p:nvSpPr>
          <p:cNvPr id="14" name="Rounded Rectangle 13">
            <a:hlinkClick r:id="rId3"/>
          </p:cNvPr>
          <p:cNvSpPr/>
          <p:nvPr/>
        </p:nvSpPr>
        <p:spPr>
          <a:xfrm>
            <a:off x="4480560" y="3291840"/>
            <a:ext cx="2926080" cy="548640"/>
          </a:xfrm>
          <a:prstGeom prst="roundRect">
            <a:avLst>
              <a:gd name="adj" fmla="val 6000"/>
            </a:avLst>
          </a:prstGeom>
          <a:solidFill>
            <a:srgbClr val="D8ED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480560" y="3401568"/>
            <a:ext cx="2926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1500" b="1" i="0">
                <a:ea typeface="Calibri"/>
                <a:cs typeface="Calibri"/>
                <a:hlinkClick r:id="rId3"/>
              </a:rPr>
              <a:t>WhatsApp  →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114800"/>
            <a:ext cx="2697480" cy="109728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31520" y="4251960"/>
            <a:ext cx="2331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ea typeface="Calibri"/>
                <a:cs typeface="Calibri"/>
              </a:rPr>
              <a:t>Phone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4572000"/>
            <a:ext cx="2331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  <a:hlinkClick r:id="rId4"/>
              </a:rPr>
              <a:t>+91-78100-08444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383280" y="4114800"/>
            <a:ext cx="2697480" cy="109728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3566160" y="4251960"/>
            <a:ext cx="2331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ea typeface="Calibri"/>
                <a:cs typeface="Calibri"/>
              </a:rPr>
              <a:t>Email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66160" y="4572000"/>
            <a:ext cx="2331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  <a:hlinkClick r:id="rId5"/>
              </a:rPr>
              <a:t>info@kalviroventures.com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217920" y="4114800"/>
            <a:ext cx="2697480" cy="109728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400800" y="4251960"/>
            <a:ext cx="2331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ea typeface="Calibri"/>
                <a:cs typeface="Calibri"/>
              </a:rPr>
              <a:t>Website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00800" y="4572000"/>
            <a:ext cx="2331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  <a:hlinkClick r:id="rId6"/>
              </a:rPr>
              <a:t>www.kalviroventures.com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9052560" y="4114800"/>
            <a:ext cx="2697480" cy="109728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9235440" y="4251960"/>
            <a:ext cx="2331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ea typeface="Calibri"/>
                <a:cs typeface="Calibri"/>
              </a:rPr>
              <a:t>Office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235440" y="4572000"/>
            <a:ext cx="2331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No 1 Cooks Road, SPR City,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A-2904, Chennai – 600012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48640" y="544068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300" b="0" i="0">
                <a:ea typeface="Calibri"/>
                <a:cs typeface="Calibri"/>
              </a:rPr>
              <a:t>AMFI ARN-335497  ·  APMI APRN-06567  ·  Startup India  ·  MSME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48640" y="5806440"/>
            <a:ext cx="11064240" cy="50292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731520" y="589788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ea typeface="Calibri"/>
                <a:cs typeface="Calibri"/>
              </a:rPr>
              <a:t>Investments in securities markets are subject to market risks. Read all related documents carefully. Past performance is not indicative of future results. Kalviro Ventures LLP — AMFI ARN-335497 · APMI APRN-06567.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48640" y="3291840"/>
            <a:ext cx="109728" cy="548640"/>
          </a:xfrm>
          <a:prstGeom prst="rect">
            <a:avLst/>
          </a:prstGeom>
          <a:solidFill>
            <a:srgbClr val="1A5C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2" name="Picture 31" descr="kvl-logo-clean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920" y="201168"/>
            <a:ext cx="2776572" cy="4754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" cy="6858000"/>
          </a:xfrm>
          <a:prstGeom prst="rect">
            <a:avLst/>
          </a:prstGeom>
          <a:solidFill>
            <a:srgbClr val="1A5C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502920"/>
            <a:ext cx="12191695" cy="45720"/>
          </a:xfrm>
          <a:prstGeom prst="rect">
            <a:avLst/>
          </a:prstGeom>
          <a:solidFill>
            <a:srgbClr val="B88A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48640" y="6446520"/>
            <a:ext cx="11064240" cy="13716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48640" y="6537960"/>
            <a:ext cx="7315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ea typeface="Calibri"/>
                <a:cs typeface="Calibri"/>
              </a:rPr>
              <a:t>Kalviro Ventures  ·  PMS, AIF &amp; GIFT City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41280" y="653796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ea typeface="Calibri"/>
                <a:cs typeface="Calibri"/>
              </a:rPr>
              <a:t>2 / 10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7772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ea typeface="Calibri"/>
                <a:cs typeface="Calibri"/>
              </a:rPr>
              <a:t>THE LANDSCAPE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1097280"/>
            <a:ext cx="10972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3200" b="1" i="0">
                <a:ea typeface="Constantia"/>
                <a:cs typeface="Constantia"/>
              </a:rPr>
              <a:t>India has everything.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3200" b="1" i="0">
                <a:ea typeface="Constantia"/>
                <a:cs typeface="Constantia"/>
              </a:rPr>
              <a:t>What's rare is curation.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2331720"/>
            <a:ext cx="11064240" cy="109728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68680" y="2514600"/>
            <a:ext cx="548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800" b="1" i="0">
                <a:ea typeface="Constantia"/>
                <a:cs typeface="Constantia"/>
              </a:rPr>
              <a:t>01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54480" y="2514600"/>
            <a:ext cx="9601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800" b="1" i="0">
                <a:ea typeface="Constantia"/>
                <a:cs typeface="Constantia"/>
              </a:rPr>
              <a:t>The universe has expanded.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54480" y="2880360"/>
            <a:ext cx="9601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500" b="0" i="0">
                <a:ea typeface="Calibri"/>
                <a:cs typeface="Calibri"/>
              </a:rPr>
              <a:t>45+ PMS strategies, 1,000+ AIF schemes, and GIFT City vehicles. The challenge is no longer access — it is signal.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3566160"/>
            <a:ext cx="11064240" cy="109728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68680" y="3749040"/>
            <a:ext cx="548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800" b="1" i="0">
                <a:ea typeface="Constantia"/>
                <a:cs typeface="Constantia"/>
              </a:rPr>
              <a:t>02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54480" y="3749040"/>
            <a:ext cx="9601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800" b="1" i="0">
                <a:ea typeface="Constantia"/>
                <a:cs typeface="Constantia"/>
              </a:rPr>
              <a:t>Most relationships are transactional.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54480" y="4114800"/>
            <a:ext cx="9601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500" b="0" i="0">
                <a:ea typeface="Calibri"/>
                <a:cs typeface="Calibri"/>
              </a:rPr>
              <a:t>Recommendations are often calibrated to what is available — not what belongs in your portfolio.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4800600"/>
            <a:ext cx="11064240" cy="109728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868680" y="4983480"/>
            <a:ext cx="548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800" b="1" i="0">
                <a:ea typeface="Constantia"/>
                <a:cs typeface="Constantia"/>
              </a:rPr>
              <a:t>03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554480" y="4983480"/>
            <a:ext cx="9601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800" b="1" i="0">
                <a:ea typeface="Constantia"/>
                <a:cs typeface="Constantia"/>
              </a:rPr>
              <a:t>Accountability is diffuse.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554480" y="5349240"/>
            <a:ext cx="9601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500" b="0" i="0">
                <a:ea typeface="Calibri"/>
                <a:cs typeface="Calibri"/>
              </a:rPr>
              <a:t>PMS, AIFs and GIFT City often sit across separate relationships. No one owns the full picture.</a:t>
            </a:r>
          </a:p>
        </p:txBody>
      </p:sp>
      <p:pic>
        <p:nvPicPr>
          <p:cNvPr id="24" name="Picture 23" descr="kvl-logo-cle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3324" y="109728"/>
            <a:ext cx="1815451" cy="31089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" cy="6858000"/>
          </a:xfrm>
          <a:prstGeom prst="rect">
            <a:avLst/>
          </a:prstGeom>
          <a:solidFill>
            <a:srgbClr val="1A5C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502920"/>
            <a:ext cx="12191695" cy="45720"/>
          </a:xfrm>
          <a:prstGeom prst="rect">
            <a:avLst/>
          </a:prstGeom>
          <a:solidFill>
            <a:srgbClr val="B88A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48640" y="6446520"/>
            <a:ext cx="11064240" cy="13716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48640" y="6537960"/>
            <a:ext cx="7315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ea typeface="Calibri"/>
                <a:cs typeface="Calibri"/>
              </a:rPr>
              <a:t>Kalviro Ventures  ·  PMS, AIF &amp; GIFT City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41280" y="653796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ea typeface="Calibri"/>
                <a:cs typeface="Calibri"/>
              </a:rPr>
              <a:t>3 / 10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7772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ea typeface="Calibri"/>
                <a:cs typeface="Calibri"/>
              </a:rPr>
              <a:t>ABOUT US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10972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3200" b="1" i="0">
                <a:ea typeface="Constantia"/>
                <a:cs typeface="Constantia"/>
              </a:rPr>
              <a:t>Who We Are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1737360"/>
            <a:ext cx="658368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500" b="0" i="0">
                <a:ea typeface="Calibri"/>
                <a:cs typeface="Calibri"/>
              </a:rPr>
              <a:t>Kalviro Ventures is an AMFI- and APMI-registered platform for patient capital. Curated access to PMS, AIF, and GIFT City — fewer opportunities, higher conviction, one accountable relationship.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3291840"/>
            <a:ext cx="6583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ea typeface="Calibri"/>
                <a:cs typeface="Calibri"/>
              </a:rPr>
              <a:t>THE NAME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3657600"/>
            <a:ext cx="658368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500" b="0" i="0">
                <a:ea typeface="Calibri"/>
                <a:cs typeface="Calibri"/>
              </a:rPr>
              <a:t>Kalviro = Kalpavriksha (enduring abundance) + Viro (strength). Capital built on fundamentals and selective judgment outlasts capital built on market timing.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640" y="5120640"/>
            <a:ext cx="6583680" cy="96012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777240" y="5303520"/>
            <a:ext cx="6126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500" b="1" i="0">
                <a:ea typeface="Constantia"/>
                <a:cs typeface="Constantia"/>
              </a:rPr>
              <a:t>“Would we allocate our own capital here?”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500" b="1" i="0">
                <a:ea typeface="Constantia"/>
                <a:cs typeface="Constantia"/>
              </a:rPr>
              <a:t>If no — it never reaches your dashboard.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452360" y="1280160"/>
            <a:ext cx="4160520" cy="73152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7680960" y="1371600"/>
            <a:ext cx="3749039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ea typeface="Calibri"/>
                <a:cs typeface="Calibri"/>
              </a:rPr>
              <a:t>Registration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680960" y="1645920"/>
            <a:ext cx="37490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AMFI ARN-335497  ·  APMI APRN-06567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452360" y="2103120"/>
            <a:ext cx="4160520" cy="73152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680960" y="2194560"/>
            <a:ext cx="3749039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ea typeface="Calibri"/>
                <a:cs typeface="Calibri"/>
              </a:rPr>
              <a:t>Focus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680960" y="2468880"/>
            <a:ext cx="37490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PMS  ·  AIF  ·  GIFT City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452360" y="2926080"/>
            <a:ext cx="4160520" cy="73152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7680960" y="3017520"/>
            <a:ext cx="3749039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ea typeface="Calibri"/>
                <a:cs typeface="Calibri"/>
              </a:rPr>
              <a:t>Clientele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680960" y="3291840"/>
            <a:ext cx="37490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HNI  ·  UHNI  ·  NRI  ·  Family Offices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452360" y="3749040"/>
            <a:ext cx="4160520" cy="73152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7680960" y="3840480"/>
            <a:ext cx="3749039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ea typeface="Calibri"/>
                <a:cs typeface="Calibri"/>
              </a:rPr>
              <a:t>Approach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680960" y="4114800"/>
            <a:ext cx="37490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Conviction-led. Fewer strategies.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7452360" y="4572000"/>
            <a:ext cx="4160520" cy="73152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7680960" y="4663440"/>
            <a:ext cx="3749039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ea typeface="Calibri"/>
                <a:cs typeface="Calibri"/>
              </a:rPr>
              <a:t>Recognition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680960" y="4937760"/>
            <a:ext cx="37490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Startup India  ·  MSME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7452360" y="5394960"/>
            <a:ext cx="4160520" cy="73152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7680960" y="5486400"/>
            <a:ext cx="3749039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ea typeface="Calibri"/>
                <a:cs typeface="Calibri"/>
              </a:rPr>
              <a:t>Base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680960" y="5760720"/>
            <a:ext cx="37490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Chennai, India</a:t>
            </a:r>
          </a:p>
        </p:txBody>
      </p:sp>
      <p:pic>
        <p:nvPicPr>
          <p:cNvPr id="35" name="Picture 34" descr="kvl-logo-cle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3324" y="109728"/>
            <a:ext cx="1815451" cy="31089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" cy="6858000"/>
          </a:xfrm>
          <a:prstGeom prst="rect">
            <a:avLst/>
          </a:prstGeom>
          <a:solidFill>
            <a:srgbClr val="1A5C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502920"/>
            <a:ext cx="12191695" cy="45720"/>
          </a:xfrm>
          <a:prstGeom prst="rect">
            <a:avLst/>
          </a:prstGeom>
          <a:solidFill>
            <a:srgbClr val="B88A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48640" y="6446520"/>
            <a:ext cx="11064240" cy="13716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48640" y="6537960"/>
            <a:ext cx="7315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ea typeface="Calibri"/>
                <a:cs typeface="Calibri"/>
              </a:rPr>
              <a:t>Kalviro Ventures  ·  PMS, AIF &amp; GIFT City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41280" y="653796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ea typeface="Calibri"/>
                <a:cs typeface="Calibri"/>
              </a:rPr>
              <a:t>4 / 10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7772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ea typeface="Calibri"/>
                <a:cs typeface="Calibri"/>
              </a:rPr>
              <a:t>INVESTMENT ACCESS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1069848"/>
            <a:ext cx="10972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2800" b="1" i="0">
                <a:ea typeface="Constantia"/>
                <a:cs typeface="Constantia"/>
              </a:rPr>
              <a:t>Three Focus Areas. One Relationship.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1691640"/>
            <a:ext cx="3566160" cy="438912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77240" y="1874519"/>
            <a:ext cx="31089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600" b="1" i="0">
                <a:ea typeface="Constantia"/>
                <a:cs typeface="Constantia"/>
              </a:rPr>
              <a:t>01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7240" y="2240280"/>
            <a:ext cx="31089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2600" b="1" i="0">
                <a:ea typeface="Constantia"/>
                <a:cs typeface="Constantia"/>
              </a:rPr>
              <a:t>PMS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7240" y="2834640"/>
            <a:ext cx="31089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High-conviction equity by SEBI-registered managers. Direct stock ownership in your demat.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3977639"/>
            <a:ext cx="3108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•  45+ strategies evaluated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7240" y="4325111"/>
            <a:ext cx="3108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•  Holding-level transparency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4672583"/>
            <a:ext cx="3108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•  Separately managed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7240" y="5394960"/>
            <a:ext cx="3108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600" b="1" i="0">
                <a:ea typeface="Calibri"/>
                <a:cs typeface="Calibri"/>
              </a:rPr>
              <a:t>Min. ₹50 Lakh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297679" y="1691640"/>
            <a:ext cx="3566160" cy="438912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4526279" y="1874519"/>
            <a:ext cx="31089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600" b="1" i="0">
                <a:ea typeface="Constantia"/>
                <a:cs typeface="Constantia"/>
              </a:rPr>
              <a:t>02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26279" y="2240280"/>
            <a:ext cx="31089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2600" b="1" i="0">
                <a:ea typeface="Constantia"/>
                <a:cs typeface="Constantia"/>
              </a:rPr>
              <a:t>AIF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26279" y="2834640"/>
            <a:ext cx="31089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Private equity, private credit and structured vehicles beyond retail channels.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26279" y="3977639"/>
            <a:ext cx="3108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•  Category I, II &amp; III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26279" y="4325111"/>
            <a:ext cx="3108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•  Private credit &amp; real assets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526279" y="4672583"/>
            <a:ext cx="3108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•  SEBI-registered managers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526279" y="5394960"/>
            <a:ext cx="3108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600" b="1" i="0">
                <a:ea typeface="Calibri"/>
                <a:cs typeface="Calibri"/>
              </a:rPr>
              <a:t>Min. ₹1 Crore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8046718" y="1691640"/>
            <a:ext cx="3566160" cy="438912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8275318" y="1874519"/>
            <a:ext cx="31089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600" b="1" i="0">
                <a:ea typeface="Constantia"/>
                <a:cs typeface="Constantia"/>
              </a:rPr>
              <a:t>03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275318" y="2240280"/>
            <a:ext cx="31089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2600" b="1" i="0">
                <a:ea typeface="Constantia"/>
                <a:cs typeface="Constantia"/>
              </a:rPr>
              <a:t>GIFT City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275318" y="2834640"/>
            <a:ext cx="31089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USD-denominated India access for NRIs within a regulated IFSC framework.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275318" y="3977639"/>
            <a:ext cx="3108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•  USD / tax-efficient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275318" y="4325111"/>
            <a:ext cx="3108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•  NRE–NRO ready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275318" y="4672583"/>
            <a:ext cx="3108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•  Lower entry vs domestic AIF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275318" y="5394960"/>
            <a:ext cx="3108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600" b="1" i="0">
                <a:ea typeface="Calibri"/>
                <a:cs typeface="Calibri"/>
              </a:rPr>
              <a:t>Min. USD 1,50,000</a:t>
            </a:r>
          </a:p>
        </p:txBody>
      </p:sp>
      <p:pic>
        <p:nvPicPr>
          <p:cNvPr id="36" name="Picture 35" descr="kvl-logo-cle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3324" y="109728"/>
            <a:ext cx="1815451" cy="31089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" cy="6858000"/>
          </a:xfrm>
          <a:prstGeom prst="rect">
            <a:avLst/>
          </a:prstGeom>
          <a:solidFill>
            <a:srgbClr val="1A5C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502920"/>
            <a:ext cx="12191695" cy="45720"/>
          </a:xfrm>
          <a:prstGeom prst="rect">
            <a:avLst/>
          </a:prstGeom>
          <a:solidFill>
            <a:srgbClr val="B88A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48640" y="6446520"/>
            <a:ext cx="11064240" cy="13716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48640" y="6537960"/>
            <a:ext cx="7315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ea typeface="Calibri"/>
                <a:cs typeface="Calibri"/>
              </a:rPr>
              <a:t>Kalviro Ventures  ·  PMS, AIF &amp; GIFT City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41280" y="653796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ea typeface="Calibri"/>
                <a:cs typeface="Calibri"/>
              </a:rPr>
              <a:t>5 / 10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7772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ea typeface="Calibri"/>
                <a:cs typeface="Calibri"/>
              </a:rPr>
              <a:t>OUR STANDARD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109728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3200" b="1" i="0">
                <a:ea typeface="Constantia"/>
                <a:cs typeface="Constantia"/>
              </a:rPr>
              <a:t>The Conviction Filter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1737360"/>
            <a:ext cx="10972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800" b="0" i="0">
                <a:ea typeface="Constantia"/>
                <a:cs typeface="Constantia"/>
              </a:rPr>
              <a:t>Before any PMS, AIF or GIFT City strategy reaches a client, we ask: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800" b="0" i="0">
                <a:ea typeface="Constantia"/>
                <a:cs typeface="Constantia"/>
              </a:rPr>
              <a:t>“Would we allocate our own capital here?”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274320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600" b="1" i="0">
                <a:ea typeface="Calibri"/>
                <a:cs typeface="Calibri"/>
              </a:rPr>
              <a:t>If the answer is not an unambiguous yes — it does not reach our clients.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3383280"/>
            <a:ext cx="2697480" cy="265176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77240" y="3657600"/>
            <a:ext cx="2286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800" b="1" i="0">
                <a:ea typeface="Constantia"/>
                <a:cs typeface="Constantia"/>
              </a:rPr>
              <a:t>Selectivity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4206240"/>
            <a:ext cx="2286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500" b="0" i="0">
                <a:ea typeface="Calibri"/>
                <a:cs typeface="Calibri"/>
              </a:rPr>
              <a:t>We say no more often than most platforms say yes.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429000" y="3383280"/>
            <a:ext cx="2697480" cy="265176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3657600" y="3657600"/>
            <a:ext cx="2286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800" b="1" i="0">
                <a:ea typeface="Constantia"/>
                <a:cs typeface="Constantia"/>
              </a:rPr>
              <a:t>Accountability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657600" y="4206240"/>
            <a:ext cx="2286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500" b="0" i="0">
                <a:ea typeface="Calibri"/>
                <a:cs typeface="Calibri"/>
              </a:rPr>
              <a:t>Every strategy is reviewed before it reaches a client.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309360" y="3383280"/>
            <a:ext cx="2697480" cy="265176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537960" y="3657600"/>
            <a:ext cx="2286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800" b="1" i="0">
                <a:ea typeface="Constantia"/>
                <a:cs typeface="Constantia"/>
              </a:rPr>
              <a:t>Long-term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37960" y="4206240"/>
            <a:ext cx="2286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500" b="0" i="0">
                <a:ea typeface="Calibri"/>
                <a:cs typeface="Calibri"/>
              </a:rPr>
              <a:t>Evaluated for 5–10 year relevance — not the next quarter.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9189720" y="3383280"/>
            <a:ext cx="2697480" cy="265176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9418320" y="3657600"/>
            <a:ext cx="2286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800" b="1" i="0">
                <a:ea typeface="Constantia"/>
                <a:cs typeface="Constantia"/>
              </a:rPr>
              <a:t>Clarity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418320" y="4206240"/>
            <a:ext cx="2286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500" b="0" i="0">
                <a:ea typeface="Calibri"/>
                <a:cs typeface="Calibri"/>
              </a:rPr>
              <a:t>If we cannot explain why it belongs, it does not.</a:t>
            </a:r>
          </a:p>
        </p:txBody>
      </p:sp>
      <p:pic>
        <p:nvPicPr>
          <p:cNvPr id="26" name="Picture 25" descr="kvl-logo-cle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3324" y="109728"/>
            <a:ext cx="1815451" cy="31089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" cy="6858000"/>
          </a:xfrm>
          <a:prstGeom prst="rect">
            <a:avLst/>
          </a:prstGeom>
          <a:solidFill>
            <a:srgbClr val="1A5C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502920"/>
            <a:ext cx="12191695" cy="45720"/>
          </a:xfrm>
          <a:prstGeom prst="rect">
            <a:avLst/>
          </a:prstGeom>
          <a:solidFill>
            <a:srgbClr val="B88A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48640" y="6446520"/>
            <a:ext cx="11064240" cy="13716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48640" y="6537960"/>
            <a:ext cx="7315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ea typeface="Calibri"/>
                <a:cs typeface="Calibri"/>
              </a:rPr>
              <a:t>Kalviro Ventures  ·  PMS, AIF &amp; GIFT City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41280" y="653796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ea typeface="Calibri"/>
                <a:cs typeface="Calibri"/>
              </a:rPr>
              <a:t>6 / 10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7772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ea typeface="Calibri"/>
                <a:cs typeface="Calibri"/>
              </a:rPr>
              <a:t>DIFFERENTIATION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1069848"/>
            <a:ext cx="10972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2800" b="1" i="0">
                <a:ea typeface="Constantia"/>
                <a:cs typeface="Constantia"/>
              </a:rPr>
              <a:t>What Makes This Different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1600200"/>
            <a:ext cx="3520440" cy="201168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77240" y="1828800"/>
            <a:ext cx="3063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600" b="1" i="0">
                <a:ea typeface="Constantia"/>
                <a:cs typeface="Constantia"/>
              </a:rPr>
              <a:t>01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7240" y="2194560"/>
            <a:ext cx="3063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600" b="1" i="0">
                <a:ea typeface="Constantia"/>
                <a:cs typeface="Constantia"/>
              </a:rPr>
              <a:t>Selective, not saturated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7240" y="2697480"/>
            <a:ext cx="3063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30+ managers — recommendations matched to your profile, not a product shelf.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343400" y="1600200"/>
            <a:ext cx="3520440" cy="201168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572000" y="1828800"/>
            <a:ext cx="3063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600" b="1" i="0">
                <a:ea typeface="Constantia"/>
                <a:cs typeface="Constantia"/>
              </a:rPr>
              <a:t>02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0" y="2194560"/>
            <a:ext cx="3063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600" b="1" i="0">
                <a:ea typeface="Constantia"/>
                <a:cs typeface="Constantia"/>
              </a:rPr>
              <a:t>Evaluation first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0" y="2697480"/>
            <a:ext cx="3063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Track record, fees, drawdowns and alignment — before anything reaches the platform.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138160" y="1600200"/>
            <a:ext cx="3520440" cy="201168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8366760" y="1828800"/>
            <a:ext cx="3063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600" b="1" i="0">
                <a:ea typeface="Constantia"/>
                <a:cs typeface="Constantia"/>
              </a:rPr>
              <a:t>03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66760" y="2194560"/>
            <a:ext cx="3063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600" b="1" i="0">
                <a:ea typeface="Constantia"/>
                <a:cs typeface="Constantia"/>
              </a:rPr>
              <a:t>Institutional access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66760" y="2697480"/>
            <a:ext cx="3063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PMS from ₹50L · AIF from ₹1Cr · GIFT City from USD 1,50,000.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48640" y="3886200"/>
            <a:ext cx="3520440" cy="201168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777240" y="4114800"/>
            <a:ext cx="3063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600" b="1" i="0">
                <a:ea typeface="Constantia"/>
                <a:cs typeface="Constantia"/>
              </a:rPr>
              <a:t>04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77240" y="4480560"/>
            <a:ext cx="3063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600" b="1" i="0">
                <a:ea typeface="Constantia"/>
                <a:cs typeface="Constantia"/>
              </a:rPr>
              <a:t>NRI-ready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77240" y="4983480"/>
            <a:ext cx="3063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GIFT City from USD 1,50,000 vs domestic AIF minimum of ₹1 crore.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4343400" y="3886200"/>
            <a:ext cx="3520440" cy="201168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4572000" y="4114800"/>
            <a:ext cx="3063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600" b="1" i="0">
                <a:ea typeface="Constantia"/>
                <a:cs typeface="Constantia"/>
              </a:rPr>
              <a:t>05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572000" y="4480560"/>
            <a:ext cx="3063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600" b="1" i="0">
                <a:ea typeface="Constantia"/>
                <a:cs typeface="Constantia"/>
              </a:rPr>
              <a:t>One relationship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572000" y="4983480"/>
            <a:ext cx="3063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PMS, AIF and GIFT City with consolidated visibility across holdings.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8138160" y="3886200"/>
            <a:ext cx="3520440" cy="201168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8366760" y="4114800"/>
            <a:ext cx="3063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600" b="1" i="0">
                <a:ea typeface="Constantia"/>
                <a:cs typeface="Constantia"/>
              </a:rPr>
              <a:t>06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366760" y="4480560"/>
            <a:ext cx="3063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600" b="1" i="0">
                <a:ea typeface="Constantia"/>
                <a:cs typeface="Constantia"/>
              </a:rPr>
              <a:t>Founder-led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366760" y="4983480"/>
            <a:ext cx="30632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Shrenik Shah reviews every strategy. Judgement is not outsourced.</a:t>
            </a:r>
          </a:p>
        </p:txBody>
      </p:sp>
      <p:pic>
        <p:nvPicPr>
          <p:cNvPr id="36" name="Picture 35" descr="kvl-logo-cle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3324" y="109728"/>
            <a:ext cx="1815451" cy="31089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" cy="6858000"/>
          </a:xfrm>
          <a:prstGeom prst="rect">
            <a:avLst/>
          </a:prstGeom>
          <a:solidFill>
            <a:srgbClr val="1A5C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502920"/>
            <a:ext cx="12191695" cy="45720"/>
          </a:xfrm>
          <a:prstGeom prst="rect">
            <a:avLst/>
          </a:prstGeom>
          <a:solidFill>
            <a:srgbClr val="B88A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48640" y="6446520"/>
            <a:ext cx="11064240" cy="13716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48640" y="6537960"/>
            <a:ext cx="7315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ea typeface="Calibri"/>
                <a:cs typeface="Calibri"/>
              </a:rPr>
              <a:t>Kalviro Ventures  ·  PMS, AIF &amp; GIFT City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41280" y="653796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ea typeface="Calibri"/>
                <a:cs typeface="Calibri"/>
              </a:rPr>
              <a:t>7 / 10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7772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ea typeface="Calibri"/>
                <a:cs typeface="Calibri"/>
              </a:rPr>
              <a:t>CLIENTELE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1069848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2800" b="1" i="0">
                <a:ea typeface="Constantia"/>
                <a:cs typeface="Constantia"/>
              </a:rPr>
              <a:t>Focused investors. By design.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1920240"/>
            <a:ext cx="2743200" cy="411480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31520" y="210312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1" i="0">
                <a:ea typeface="Constantia"/>
                <a:cs typeface="Constantia"/>
              </a:rPr>
              <a:t>01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2468880"/>
            <a:ext cx="2377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2000" b="1" i="0">
                <a:ea typeface="Constantia"/>
                <a:cs typeface="Constantia"/>
              </a:rPr>
              <a:t>HNI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292608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1" i="0">
                <a:ea typeface="Calibri"/>
                <a:cs typeface="Calibri"/>
              </a:rPr>
              <a:t>₹50 Lakh+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3383280"/>
            <a:ext cx="237744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Moving beyond mutual funds into PMS and AIFs with a research-backed approach.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5394960"/>
            <a:ext cx="2377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ea typeface="Calibri"/>
                <a:cs typeface="Calibri"/>
              </a:rPr>
              <a:t>PMS ₹50L · AIF ₹1Cr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474720" y="1920240"/>
            <a:ext cx="2743200" cy="411480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3657600" y="210312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1" i="0">
                <a:ea typeface="Constantia"/>
                <a:cs typeface="Constantia"/>
              </a:rPr>
              <a:t>02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657600" y="2468880"/>
            <a:ext cx="2377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2000" b="1" i="0">
                <a:ea typeface="Constantia"/>
                <a:cs typeface="Constantia"/>
              </a:rPr>
              <a:t>UHNI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657600" y="292608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1" i="0">
                <a:ea typeface="Calibri"/>
                <a:cs typeface="Calibri"/>
              </a:rPr>
              <a:t>₹5 Crore+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657600" y="3383280"/>
            <a:ext cx="237744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Institutional-grade access across PMS, AIF and GIFT City — one accountable relationship.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657600" y="5394960"/>
            <a:ext cx="2377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ea typeface="Calibri"/>
                <a:cs typeface="Calibri"/>
              </a:rPr>
              <a:t>All three · Bespoke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400800" y="1920240"/>
            <a:ext cx="2743200" cy="411480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583680" y="210312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1" i="0">
                <a:ea typeface="Constantia"/>
                <a:cs typeface="Constantia"/>
              </a:rPr>
              <a:t>03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83680" y="2468880"/>
            <a:ext cx="2377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2000" b="1" i="0">
                <a:ea typeface="Constantia"/>
                <a:cs typeface="Constantia"/>
              </a:rPr>
              <a:t>NRI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583680" y="292608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1" i="0">
                <a:ea typeface="Calibri"/>
                <a:cs typeface="Calibri"/>
              </a:rPr>
              <a:t>Non-Resident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583680" y="3383280"/>
            <a:ext cx="237744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India exposure via NRE/NRO and GIFT City USD structures from anywhere in the world.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583680" y="5394960"/>
            <a:ext cx="2377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ea typeface="Calibri"/>
                <a:cs typeface="Calibri"/>
              </a:rPr>
              <a:t>GIFT from USD 1,50,000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9326880" y="1920240"/>
            <a:ext cx="2743200" cy="411480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9509760" y="210312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1" i="0">
                <a:ea typeface="Constantia"/>
                <a:cs typeface="Constantia"/>
              </a:rPr>
              <a:t>04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509760" y="2468880"/>
            <a:ext cx="2377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2000" b="1" i="0">
                <a:ea typeface="Constantia"/>
                <a:cs typeface="Constantia"/>
              </a:rPr>
              <a:t>Family Offices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509760" y="292608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1" i="0">
                <a:ea typeface="Calibri"/>
                <a:cs typeface="Calibri"/>
              </a:rPr>
              <a:t>Multi-gen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509760" y="3383280"/>
            <a:ext cx="237744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Consolidated reporting and succession-aligned access across PMS, AIF and GIFT City.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509760" y="5394960"/>
            <a:ext cx="2377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300" b="1" i="0">
                <a:ea typeface="Calibri"/>
                <a:cs typeface="Calibri"/>
              </a:rPr>
              <a:t>Bespoke · All structures</a:t>
            </a:r>
          </a:p>
        </p:txBody>
      </p:sp>
      <p:pic>
        <p:nvPicPr>
          <p:cNvPr id="36" name="Picture 35" descr="kvl-logo-cle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3324" y="109728"/>
            <a:ext cx="1815451" cy="31089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" cy="6858000"/>
          </a:xfrm>
          <a:prstGeom prst="rect">
            <a:avLst/>
          </a:prstGeom>
          <a:solidFill>
            <a:srgbClr val="1A5C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502920"/>
            <a:ext cx="12191695" cy="45720"/>
          </a:xfrm>
          <a:prstGeom prst="rect">
            <a:avLst/>
          </a:prstGeom>
          <a:solidFill>
            <a:srgbClr val="B88A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48640" y="6446520"/>
            <a:ext cx="11064240" cy="13716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48640" y="6537960"/>
            <a:ext cx="7315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ea typeface="Calibri"/>
                <a:cs typeface="Calibri"/>
              </a:rPr>
              <a:t>Kalviro Ventures  ·  PMS, AIF &amp; GIFT City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41280" y="653796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ea typeface="Calibri"/>
                <a:cs typeface="Calibri"/>
              </a:rPr>
              <a:t>8 / 10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7772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ea typeface="Calibri"/>
                <a:cs typeface="Calibri"/>
              </a:rPr>
              <a:t>LEADERSHIP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1234440"/>
            <a:ext cx="3566160" cy="470916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 descr="kvl-shreni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417320"/>
            <a:ext cx="3200400" cy="43434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480560" y="1234440"/>
            <a:ext cx="70408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3200" b="1" i="0">
                <a:ea typeface="Constantia"/>
                <a:cs typeface="Constantia"/>
              </a:rPr>
              <a:t>Shrenik Shah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80560" y="1783080"/>
            <a:ext cx="7040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500" b="0" i="0">
                <a:ea typeface="Calibri"/>
                <a:cs typeface="Calibri"/>
              </a:rPr>
              <a:t>Managing Partner, Kalviro Ventures LLP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480560" y="2240280"/>
            <a:ext cx="1645920" cy="36576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480560" y="2304288"/>
            <a:ext cx="1645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ea typeface="Calibri"/>
                <a:cs typeface="Calibri"/>
              </a:rPr>
              <a:t>NISM V-A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17920" y="2240280"/>
            <a:ext cx="1645920" cy="36576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217920" y="2304288"/>
            <a:ext cx="1645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ea typeface="Calibri"/>
                <a:cs typeface="Calibri"/>
              </a:rPr>
              <a:t>NISM XXI-A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955280" y="2240280"/>
            <a:ext cx="1645920" cy="36576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7955280" y="2304288"/>
            <a:ext cx="1645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ea typeface="Calibri"/>
                <a:cs typeface="Calibri"/>
              </a:rPr>
              <a:t>ARN-335497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692640" y="2240280"/>
            <a:ext cx="1645920" cy="36576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9692640" y="2304288"/>
            <a:ext cx="1645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ea typeface="Calibri"/>
                <a:cs typeface="Calibri"/>
              </a:rPr>
              <a:t>APRN-06567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480560" y="2834640"/>
            <a:ext cx="704088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500" b="0" i="0">
                <a:ea typeface="Calibri"/>
                <a:cs typeface="Calibri"/>
              </a:rPr>
              <a:t>15 years in investment distribution. MBA, Cardiff Metropolitan University (UK). Dual NISM certifications across Mutual Fund Distribution and Portfolio Management Services.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480560" y="4160520"/>
            <a:ext cx="7040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ea typeface="Calibri"/>
                <a:cs typeface="Calibri"/>
              </a:rPr>
              <a:t>FOCUS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480560" y="4526280"/>
            <a:ext cx="7040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•  PMS &amp; AIF evaluation and due diligence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480560" y="4846320"/>
            <a:ext cx="7040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•  GIFT City structures for NRI investors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480560" y="5166360"/>
            <a:ext cx="7040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•  Private credit &amp; multi-asset construction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480560" y="5486399"/>
            <a:ext cx="7040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•  HNI &amp; UHNI allocation frameworks</a:t>
            </a:r>
          </a:p>
        </p:txBody>
      </p:sp>
      <p:pic>
        <p:nvPicPr>
          <p:cNvPr id="29" name="Picture 28" descr="kvl-logo-cle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3324" y="109728"/>
            <a:ext cx="1815451" cy="31089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" cy="6858000"/>
          </a:xfrm>
          <a:prstGeom prst="rect">
            <a:avLst/>
          </a:prstGeom>
          <a:solidFill>
            <a:srgbClr val="1A5C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502920"/>
            <a:ext cx="12191695" cy="45720"/>
          </a:xfrm>
          <a:prstGeom prst="rect">
            <a:avLst/>
          </a:prstGeom>
          <a:solidFill>
            <a:srgbClr val="B88A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48640" y="6446520"/>
            <a:ext cx="11064240" cy="13716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48640" y="6537960"/>
            <a:ext cx="7315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ea typeface="Calibri"/>
                <a:cs typeface="Calibri"/>
              </a:rPr>
              <a:t>Kalviro Ventures  ·  PMS, AIF &amp; GIFT City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41280" y="653796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ea typeface="Calibri"/>
                <a:cs typeface="Calibri"/>
              </a:rPr>
              <a:t>9 / 10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7772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200" b="1" i="0">
                <a:ea typeface="Calibri"/>
                <a:cs typeface="Calibri"/>
              </a:rPr>
              <a:t>INVESTMENT PARTNER NETWORK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1051560"/>
            <a:ext cx="10972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2800" b="1" i="0">
                <a:ea typeface="Constantia"/>
                <a:cs typeface="Constantia"/>
              </a:rPr>
              <a:t>30+ Managers. One Rigorous Standard.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1645920"/>
            <a:ext cx="2743200" cy="914400"/>
          </a:xfrm>
          <a:prstGeom prst="roundRect">
            <a:avLst>
              <a:gd name="adj" fmla="val 6000"/>
            </a:avLst>
          </a:prstGeom>
          <a:solidFill>
            <a:srgbClr val="D8ED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48640" y="1737360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2600" b="1" i="0">
                <a:ea typeface="Constantia"/>
                <a:cs typeface="Constantia"/>
              </a:rPr>
              <a:t>45+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219456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1300" b="0" i="0">
                <a:ea typeface="Calibri"/>
                <a:cs typeface="Calibri"/>
              </a:rPr>
              <a:t>PMS Strategies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429000" y="1645920"/>
            <a:ext cx="2743200" cy="914400"/>
          </a:xfrm>
          <a:prstGeom prst="roundRect">
            <a:avLst>
              <a:gd name="adj" fmla="val 6000"/>
            </a:avLst>
          </a:prstGeom>
          <a:solidFill>
            <a:srgbClr val="D8ED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3429000" y="1737360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2600" b="1" i="0">
                <a:ea typeface="Constantia"/>
                <a:cs typeface="Constantia"/>
              </a:rPr>
              <a:t>30+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429000" y="219456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1300" b="0" i="0">
                <a:ea typeface="Calibri"/>
                <a:cs typeface="Calibri"/>
              </a:rPr>
              <a:t>Partners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309360" y="1645920"/>
            <a:ext cx="2743200" cy="914400"/>
          </a:xfrm>
          <a:prstGeom prst="roundRect">
            <a:avLst>
              <a:gd name="adj" fmla="val 6000"/>
            </a:avLst>
          </a:prstGeom>
          <a:solidFill>
            <a:srgbClr val="D8ED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309360" y="1737360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2600" b="1" i="0">
                <a:ea typeface="Constantia"/>
                <a:cs typeface="Constantia"/>
              </a:rPr>
              <a:t>15+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09360" y="219456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1300" b="0" i="0">
                <a:ea typeface="Calibri"/>
                <a:cs typeface="Calibri"/>
              </a:rPr>
              <a:t>AIF Managers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189720" y="1645920"/>
            <a:ext cx="2743200" cy="914400"/>
          </a:xfrm>
          <a:prstGeom prst="roundRect">
            <a:avLst>
              <a:gd name="adj" fmla="val 6000"/>
            </a:avLst>
          </a:prstGeom>
          <a:solidFill>
            <a:srgbClr val="D8ED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9189720" y="1737360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2600" b="1" i="0">
                <a:ea typeface="Constantia"/>
                <a:cs typeface="Constantia"/>
              </a:rPr>
              <a:t>GIFT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189720" y="219456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400"/>
              </a:spcAft>
            </a:pPr>
            <a:r>
              <a:rPr sz="1300" b="0" i="0">
                <a:ea typeface="Calibri"/>
                <a:cs typeface="Calibri"/>
              </a:rPr>
              <a:t>City Funds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48640" y="2880360"/>
            <a:ext cx="2743200" cy="41148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85800" y="2953512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Enam PMS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429000" y="2880360"/>
            <a:ext cx="2743200" cy="41148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3566160" y="2953512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Negen Capital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309360" y="2880360"/>
            <a:ext cx="2743200" cy="41148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6446520" y="2953512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Helios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9189720" y="2880360"/>
            <a:ext cx="2743200" cy="41148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9326880" y="2953512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TIW Capital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548640" y="3383280"/>
            <a:ext cx="2743200" cy="41148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685800" y="3456432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Phillip Capital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429000" y="3383280"/>
            <a:ext cx="2743200" cy="41148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3566160" y="3456432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Motilal Oswal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309360" y="3383280"/>
            <a:ext cx="2743200" cy="41148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6446520" y="3456432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Alchemy Capital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9189720" y="3383280"/>
            <a:ext cx="2743200" cy="41148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9326880" y="3456432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Carnelian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548640" y="3886200"/>
            <a:ext cx="2743200" cy="41148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685800" y="3959352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Ampersand Capital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3429000" y="3886200"/>
            <a:ext cx="2743200" cy="41148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3566160" y="3959352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Buoyant Capital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6309360" y="3886200"/>
            <a:ext cx="2743200" cy="41148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6446520" y="3959352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ICICI Pru Alt.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9189720" y="3886200"/>
            <a:ext cx="2743200" cy="41148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6"/>
          <p:cNvSpPr txBox="1"/>
          <p:nvPr/>
        </p:nvSpPr>
        <p:spPr>
          <a:xfrm>
            <a:off x="9326880" y="3959352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Neo AMC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548640" y="4389120"/>
            <a:ext cx="2743200" cy="41148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TextBox 48"/>
          <p:cNvSpPr txBox="1"/>
          <p:nvPr/>
        </p:nvSpPr>
        <p:spPr>
          <a:xfrm>
            <a:off x="685800" y="4462272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Nippon India PMS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3429000" y="4389120"/>
            <a:ext cx="2743200" cy="41148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TextBox 50"/>
          <p:cNvSpPr txBox="1"/>
          <p:nvPr/>
        </p:nvSpPr>
        <p:spPr>
          <a:xfrm>
            <a:off x="3566160" y="4462272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360 ONE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6309360" y="4389120"/>
            <a:ext cx="2743200" cy="41148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TextBox 52"/>
          <p:cNvSpPr txBox="1"/>
          <p:nvPr/>
        </p:nvSpPr>
        <p:spPr>
          <a:xfrm>
            <a:off x="6446520" y="4462272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ASK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9189720" y="4389120"/>
            <a:ext cx="2743200" cy="41148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TextBox 54"/>
          <p:cNvSpPr txBox="1"/>
          <p:nvPr/>
        </p:nvSpPr>
        <p:spPr>
          <a:xfrm>
            <a:off x="9326880" y="4462272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Abakkus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548640" y="4892040"/>
            <a:ext cx="2743200" cy="41148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TextBox 56"/>
          <p:cNvSpPr txBox="1"/>
          <p:nvPr/>
        </p:nvSpPr>
        <p:spPr>
          <a:xfrm>
            <a:off x="685800" y="4965192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WhiteOak Capital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3429000" y="4892040"/>
            <a:ext cx="2743200" cy="41148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TextBox 58"/>
          <p:cNvSpPr txBox="1"/>
          <p:nvPr/>
        </p:nvSpPr>
        <p:spPr>
          <a:xfrm>
            <a:off x="3566160" y="4965192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Aditya Birla Capital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6309360" y="4892040"/>
            <a:ext cx="2743200" cy="41148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TextBox 60"/>
          <p:cNvSpPr txBox="1"/>
          <p:nvPr/>
        </p:nvSpPr>
        <p:spPr>
          <a:xfrm>
            <a:off x="6446520" y="4965192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Vivriti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9189720" y="4892040"/>
            <a:ext cx="2743200" cy="41148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TextBox 62"/>
          <p:cNvSpPr txBox="1"/>
          <p:nvPr/>
        </p:nvSpPr>
        <p:spPr>
          <a:xfrm>
            <a:off x="9326880" y="4965192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Tata PMS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548640" y="5394960"/>
            <a:ext cx="2743200" cy="41148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TextBox 64"/>
          <p:cNvSpPr txBox="1"/>
          <p:nvPr/>
        </p:nvSpPr>
        <p:spPr>
          <a:xfrm>
            <a:off x="685800" y="5468112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InCred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3429000" y="5394960"/>
            <a:ext cx="2743200" cy="41148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TextBox 66"/>
          <p:cNvSpPr txBox="1"/>
          <p:nvPr/>
        </p:nvSpPr>
        <p:spPr>
          <a:xfrm>
            <a:off x="3566160" y="5468112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Sundaram Alternates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6309360" y="5394960"/>
            <a:ext cx="2743200" cy="41148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9" name="TextBox 68"/>
          <p:cNvSpPr txBox="1"/>
          <p:nvPr/>
        </p:nvSpPr>
        <p:spPr>
          <a:xfrm>
            <a:off x="6446520" y="5468112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Renaissance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9189720" y="5394960"/>
            <a:ext cx="2743200" cy="411480"/>
          </a:xfrm>
          <a:prstGeom prst="roundRect">
            <a:avLst>
              <a:gd name="adj" fmla="val 6000"/>
            </a:avLst>
          </a:prstGeom>
          <a:solidFill>
            <a:srgbClr val="F0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1" name="TextBox 70"/>
          <p:cNvSpPr txBox="1"/>
          <p:nvPr/>
        </p:nvSpPr>
        <p:spPr>
          <a:xfrm>
            <a:off x="9326880" y="5468112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00" b="0" i="0">
                <a:ea typeface="Calibri"/>
                <a:cs typeface="Calibri"/>
              </a:rPr>
              <a:t>TCG</a:t>
            </a:r>
          </a:p>
        </p:txBody>
      </p:sp>
      <p:pic>
        <p:nvPicPr>
          <p:cNvPr id="72" name="Picture 71" descr="kvl-logo-cle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3324" y="109728"/>
            <a:ext cx="1815451" cy="31089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1030</Words>
  <Application>Microsoft Office PowerPoint</Application>
  <PresentationFormat>Widescreen</PresentationFormat>
  <Paragraphs>207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Constantia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Shrenik Shah</cp:lastModifiedBy>
  <cp:revision>2</cp:revision>
  <dcterms:created xsi:type="dcterms:W3CDTF">2013-01-27T09:14:16Z</dcterms:created>
  <dcterms:modified xsi:type="dcterms:W3CDTF">2026-07-17T09:32:39Z</dcterms:modified>
  <cp:category/>
</cp:coreProperties>
</file>