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82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?>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?>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?>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?>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?>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?>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?>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9.xml.rels><?xml version="1.0" encoding="UTF-8"?>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?><Relationships xmlns="http://schemas.openxmlformats.org/package/2006/relationships"><Relationship Id="rId3" Type="http://schemas.openxmlformats.org/officeDocument/2006/relationships/hyperlink" Target="https://calendly.com/kalviroventures-info/new-meeting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1A3828"/>
          </a:solidFill>
          <a:ln w="12700">
            <a:solidFill>
              <a:srgbClr val="1A3828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4645152" y="109728"/>
            <a:ext cx="18288" cy="4864608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200" name="DarkPanel"/>
          <p:cNvSpPr/>
          <p:nvPr/>
        </p:nvSpPr>
        <p:spPr>
          <a:xfrm>
            <a:off x="0" y="36576"/>
            <a:ext cx="4645152" cy="5106924"/>
          </a:xfrm>
          <a:prstGeom prst="rect">
            <a:avLst/>
          </a:prstGeom>
          <a:solidFill>
            <a:srgbClr val="1A3828"/>
          </a:solidFill>
          <a:ln>
            <a:noFill/>
          </a:ln>
        </p:spPr>
      </p:sp>
      <p:sp>
        <p:nvSpPr>
          <p:cNvPr id="5" name="Text 2"/>
          <p:cNvSpPr/>
          <p:nvPr/>
        </p:nvSpPr>
        <p:spPr>
          <a:xfrm>
            <a:off x="502920" y="914400"/>
            <a:ext cx="38404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F8F6F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</a:t>
            </a:r>
            <a:endParaRPr lang="en-US" sz="4200" dirty="0"/>
          </a:p>
          <a:p>
            <a:pPr marL="0" indent="0" algn="l">
              <a:buNone/>
            </a:pPr>
            <a:r>
              <a:rPr lang="en-US" sz="4200" b="1" dirty="0">
                <a:solidFill>
                  <a:srgbClr val="F8F6F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Conviction</a:t>
            </a:r>
            <a:endParaRPr lang="en-US" sz="4200" dirty="0"/>
          </a:p>
          <a:p>
            <a:pPr marL="0" indent="0" algn="l">
              <a:buNone/>
            </a:pPr>
            <a:r>
              <a:rPr lang="en-US" sz="4200" b="1" dirty="0">
                <a:solidFill>
                  <a:srgbClr val="F8F6F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Meets</a:t>
            </a:r>
            <a:endParaRPr lang="en-US" sz="4200" dirty="0"/>
          </a:p>
          <a:p>
            <a:pPr marL="0" indent="0" algn="l">
              <a:buNone/>
            </a:pPr>
            <a:r>
              <a:rPr lang="en-US" sz="4200" b="1" dirty="0">
                <a:solidFill>
                  <a:srgbClr val="F8F6F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Capital.</a:t>
            </a:r>
            <a:endParaRPr lang="en-US" sz="4200" dirty="0"/>
          </a:p>
        </p:txBody>
      </p:sp>
      <p:sp>
        <p:nvSpPr>
          <p:cNvPr id="6" name="Text 3"/>
          <p:cNvSpPr/>
          <p:nvPr/>
        </p:nvSpPr>
        <p:spPr>
          <a:xfrm>
            <a:off x="502920" y="4100000"/>
            <a:ext cx="384048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300" b="0" i="1" dirty="0">
                <a:solidFill>
                  <a:srgbClr val="8AAD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PMS, AIF &amp; GIFT City Investments</a:t>
            </a:r>
            <a:endParaRPr lang="en-US" sz="1300" dirty="0"/>
          </a:p>
          <a:p>
            <a:pPr marL="0" indent="0" algn="l">
              <a:buNone/>
            </a:pPr>
            <a:r>
              <a:rPr lang="en-US" sz="1300" b="1" dirty="0">
                <a:solidFill>
                  <a:srgbClr val="E8F0E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Curated Platform for Serious Capital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892040" y="9601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i="1" dirty="0">
                <a:solidFill>
                  <a:srgbClr val="5A7A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Curated access across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4892040" y="1417320"/>
            <a:ext cx="3931920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92040" y="150876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A38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Mutual Funds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4892040" y="1837944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Curated schemes across 50+ AMC partnerships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4892040" y="2221992"/>
            <a:ext cx="3931920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892040" y="231343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A38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Portfolio Management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4892040" y="2642616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India's leading PMS strategies, selected for conviction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4892040" y="3026664"/>
            <a:ext cx="3931920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892040" y="3118104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A38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Alternative Funds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4892040" y="3447288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 I, II &amp; III structures for serious portfolios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4892040" y="3831336"/>
            <a:ext cx="3931920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892040" y="392277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A38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GIFT City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4892040" y="4251960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USD-denominated India access for NRI investors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4892040" y="4636008"/>
            <a:ext cx="3931920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0" y="4956048"/>
            <a:ext cx="46451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pic>
        <p:nvPicPr>
          <p:cNvPr id="23" name="Image 0" descr="preencoded.png">
            <a:extLst>
              <a:ext uri="{FF2B5EF4-FFF2-40B4-BE49-F238E27FC236}">
                <a16:creationId xmlns:a16="http://schemas.microsoft.com/office/drawing/2014/main" id="{50C6E873-85C7-F99A-C676-7A25D96EE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6342" y="159109"/>
            <a:ext cx="1389185" cy="2386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1A3828"/>
          </a:solidFill>
          <a:ln w="12700">
            <a:solidFill>
              <a:srgbClr val="1A382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19456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300" dirty="0">
                <a:solidFill>
                  <a:srgbClr val="2C6B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LANDSCAPE</a:t>
            </a:r>
            <a:endParaRPr lang="en-US" sz="650" dirty="0"/>
          </a:p>
        </p:txBody>
      </p:sp>
      <p:sp>
        <p:nvSpPr>
          <p:cNvPr id="4" name="Text 2"/>
          <p:cNvSpPr/>
          <p:nvPr/>
        </p:nvSpPr>
        <p:spPr>
          <a:xfrm>
            <a:off x="530352" y="457200"/>
            <a:ext cx="808329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landscape of Indian wealth</a:t>
            </a:r>
            <a:endParaRPr lang="en-US" sz="3000" dirty="0"/>
          </a:p>
          <a:p>
            <a:pPr marL="0" indent="0" algn="l">
              <a:buNone/>
            </a:pPr>
            <a:r>
              <a:rPr lang="en-US" sz="30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has everything. What's rare</a:t>
            </a:r>
            <a:endParaRPr lang="en-US" sz="3000" dirty="0"/>
          </a:p>
          <a:p>
            <a:pPr marL="0" indent="0" algn="l">
              <a:buNone/>
            </a:pPr>
            <a:r>
              <a:rPr lang="en-US" sz="30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curation.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30352" y="1993392"/>
            <a:ext cx="8083296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84048" y="2139696"/>
            <a:ext cx="2798064" cy="2578608"/>
          </a:xfrm>
          <a:prstGeom prst="rect">
            <a:avLst/>
          </a:prstGeom>
          <a:solidFill>
            <a:srgbClr val="FFFFFF"/>
          </a:solidFill>
          <a:ln w="7620">
            <a:solidFill>
              <a:srgbClr val="DEDAD4"/>
            </a:solidFill>
            <a:prstDash val="solid"/>
          </a:ln>
          <a:effectLst>
            <a:outerShdw blurRad="76200" dist="12700" dir="8100000" algn="bl" rotWithShape="0">
              <a:srgbClr val="000000">
                <a:alpha val="4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85216" y="2267712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2C6B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85216" y="2670048"/>
            <a:ext cx="2377440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85216" y="2761488"/>
            <a:ext cx="24140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universe has expanded.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85216" y="3255264"/>
            <a:ext cx="2414016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now has over 50 PMS strategies, 1,000+ AIF schemes and mutual fund options across every category. The challenge for investors with serious capital is no longer access — it is signal.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310128" y="2139696"/>
            <a:ext cx="2798064" cy="2578608"/>
          </a:xfrm>
          <a:prstGeom prst="rect">
            <a:avLst/>
          </a:prstGeom>
          <a:solidFill>
            <a:srgbClr val="FFFFFF"/>
          </a:solidFill>
          <a:ln w="7620">
            <a:solidFill>
              <a:srgbClr val="DEDAD4"/>
            </a:solidFill>
            <a:prstDash val="solid"/>
          </a:ln>
          <a:effectLst>
            <a:outerShdw blurRad="76200" dist="12700" dir="8100000" algn="bl" rotWithShape="0">
              <a:srgbClr val="000000">
                <a:alpha val="4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511296" y="2267712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2C6B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3511296" y="2670048"/>
            <a:ext cx="2377440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1296" y="2761488"/>
            <a:ext cx="24140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Most relationships are transactional.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1296" y="3255264"/>
            <a:ext cx="2414016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intermediary ecosystem is built for volume. The result: investors receive recommendations calibrated to what is available, not what is appropriate. The portfolio bears the cost.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236208" y="2139696"/>
            <a:ext cx="2798064" cy="2578608"/>
          </a:xfrm>
          <a:prstGeom prst="rect">
            <a:avLst/>
          </a:prstGeom>
          <a:solidFill>
            <a:srgbClr val="FFFFFF"/>
          </a:solidFill>
          <a:ln w="7620">
            <a:solidFill>
              <a:srgbClr val="DEDAD4"/>
            </a:solidFill>
            <a:prstDash val="solid"/>
          </a:ln>
          <a:effectLst>
            <a:outerShdw blurRad="76200" dist="12700" dir="8100000" algn="bl" rotWithShape="0">
              <a:srgbClr val="000000">
                <a:alpha val="4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437376" y="2267712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2C6B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6437376" y="2670048"/>
            <a:ext cx="2377440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37376" y="2761488"/>
            <a:ext cx="24140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Accountability is diffuse.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437376" y="3255264"/>
            <a:ext cx="2414016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PMS, AIFs, mutual funds and GIFT City allocations often sit across four separate relationships. No single person sees the whole portfolio or answers for it entirely.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0" y="4773168"/>
            <a:ext cx="9144000" cy="256032"/>
          </a:xfrm>
          <a:prstGeom prst="rect">
            <a:avLst/>
          </a:prstGeom>
          <a:solidFill>
            <a:srgbClr val="EEEBE4"/>
          </a:solidFill>
          <a:ln w="12700">
            <a:solidFill>
              <a:srgbClr val="EEEBE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0" y="4773168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i="1" dirty="0">
                <a:solidFill>
                  <a:srgbClr val="1A38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Most platforms give you access. Kalviro gives you a standard — and one relationship accountable for every allocation.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7278624" y="4937760"/>
            <a:ext cx="115214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650" dirty="0"/>
          </a:p>
        </p:txBody>
      </p:sp>
      <p:pic>
        <p:nvPicPr>
          <p:cNvPr id="30" name="Image 0" descr="preencoded.png">
            <a:extLst>
              <a:ext uri="{FF2B5EF4-FFF2-40B4-BE49-F238E27FC236}">
                <a16:creationId xmlns:a16="http://schemas.microsoft.com/office/drawing/2014/main" id="{4A1465EE-29B7-7438-0CF9-78DA135F6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6342" y="159109"/>
            <a:ext cx="1389185" cy="238655"/>
          </a:xfrm>
          <a:prstGeom prst="rect">
            <a:avLst/>
          </a:prstGeom>
        </p:spPr>
      </p:pic>
      <p:sp>
        <p:nvSpPr>
          <p:cNvPr id="900" name="TextureCircle"/>
          <p:cNvSpPr>
            <a:spLocks noGrp="1"/>
          </p:cNvSpPr>
          <p:nvPr/>
        </p:nvSpPr>
        <p:spPr>
          <a:xfrm>
            <a:off x="6500000" y="-800000"/>
            <a:ext cx="3200000" cy="3200000"/>
          </a:xfrm>
          <a:prstGeom prst="ellipse">
            <a:avLst/>
          </a:prstGeom>
          <a:solidFill>
            <a:srgbClr val="1A3828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1A3828"/>
          </a:solidFill>
          <a:ln w="12700">
            <a:solidFill>
              <a:srgbClr val="1A382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" y="0"/>
            <a:ext cx="3310128" cy="5070348"/>
          </a:xfrm>
          <a:prstGeom prst="rect">
            <a:avLst/>
          </a:prstGeom>
          <a:solidFill>
            <a:srgbClr val="EEEBE4"/>
          </a:solidFill>
          <a:ln w="12700">
            <a:solidFill>
              <a:srgbClr val="EEEBE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310128" y="0"/>
            <a:ext cx="18288" cy="5143500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237744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300" dirty="0">
                <a:solidFill>
                  <a:srgbClr val="2C6B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US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411480" y="475488"/>
            <a:ext cx="26517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</a:t>
            </a:r>
            <a:endParaRPr lang="en-US" sz="3000" dirty="0"/>
          </a:p>
          <a:p>
            <a:pPr marL="0" indent="0" algn="l">
              <a:buNone/>
            </a:pPr>
            <a:r>
              <a:rPr lang="en-US" sz="30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Are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438912" y="1464025"/>
            <a:ext cx="2651760" cy="16459"/>
          </a:xfrm>
          <a:prstGeom prst="rect">
            <a:avLst/>
          </a:prstGeom>
          <a:solidFill>
            <a:srgbClr val="C0BBB2"/>
          </a:solidFill>
          <a:ln w="12700">
            <a:solidFill>
              <a:srgbClr val="C0BBB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11480" y="1792224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50" b="1" kern="0" spc="200" dirty="0">
                <a:solidFill>
                  <a:srgbClr val="2C6B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Name</a:t>
            </a:r>
            <a:endParaRPr lang="en-US" sz="650" dirty="0"/>
          </a:p>
        </p:txBody>
      </p:sp>
      <p:sp>
        <p:nvSpPr>
          <p:cNvPr id="9" name="Text 7"/>
          <p:cNvSpPr/>
          <p:nvPr/>
        </p:nvSpPr>
        <p:spPr>
          <a:xfrm>
            <a:off x="411480" y="2011680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A38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Kalviro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411480" y="2460320"/>
            <a:ext cx="2651760" cy="1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Kalviro is rooted in Kalpavriksha — the wish-fulfilling tree that ancient texts describe as a source of enduring abundance — combined with Viro, the Sanskrit root for strength. It reflects a simple conviction: capital built on strong fundamentals and selective judgment outlasts capital built on market timing.</a:t>
            </a:r>
          </a:p>
          <a:p>
            <a:pPr marL="0" indent="0" algn="l">
              <a:buNone/>
            </a:pP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believe wealth should grow thoughtfully — guided by discipline, strong fundamentals, and a long-term perspective.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411480" y="3822192"/>
            <a:ext cx="2651760" cy="16459"/>
          </a:xfrm>
          <a:prstGeom prst="rect">
            <a:avLst/>
          </a:prstGeom>
          <a:solidFill>
            <a:srgbClr val="C0BBB2"/>
          </a:solidFill>
          <a:ln w="12700">
            <a:solidFill>
              <a:srgbClr val="C0BBB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1480" y="3931920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Chennai, India · Founded 2025</a:t>
            </a:r>
            <a:endParaRPr lang="en-US" sz="80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DPIIT Recognised Startup · Registered MSME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3547872" y="347472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About Kalviro Ventures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547872" y="896112"/>
            <a:ext cx="52120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Kalviro Ventures is a Chennai-based investment access platform built for investors who take capital allocation seriously. We provide curated access to Mutual Funds, PMS, AIFs and GIFT City structures — fewer strategies, higher conviction, one accountable relationship.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547872" y="1810512"/>
            <a:ext cx="5212080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547872" y="1920240"/>
            <a:ext cx="5212080" cy="429768"/>
          </a:xfrm>
          <a:prstGeom prst="rect">
            <a:avLst/>
          </a:prstGeom>
          <a:solidFill>
            <a:srgbClr val="EEEBE4"/>
          </a:solidFill>
          <a:ln w="6350">
            <a:solidFill>
              <a:srgbClr val="DEDAD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675888" y="2020824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5166360" y="2020824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616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AMFI &amp; APMI Registered · DPIIT Recognised Startup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3547872" y="2386584"/>
            <a:ext cx="5212080" cy="429768"/>
          </a:xfrm>
          <a:prstGeom prst="rect">
            <a:avLst/>
          </a:prstGeom>
          <a:solidFill>
            <a:srgbClr val="F8F6F2"/>
          </a:solidFill>
          <a:ln w="6350">
            <a:solidFill>
              <a:srgbClr val="DEDAD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75888" y="2487168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Classes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5166360" y="2487168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616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Mutual Funds · PMS · AIF · GIFT City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3547872" y="2852928"/>
            <a:ext cx="5212080" cy="429768"/>
          </a:xfrm>
          <a:prstGeom prst="rect">
            <a:avLst/>
          </a:prstGeom>
          <a:solidFill>
            <a:srgbClr val="EEEBE4"/>
          </a:solidFill>
          <a:ln w="6350">
            <a:solidFill>
              <a:srgbClr val="DEDAD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675888" y="2953512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Clientele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5166360" y="295351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616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HNI · UHNI · NRI · Family Offices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3547872" y="3319272"/>
            <a:ext cx="5212080" cy="429768"/>
          </a:xfrm>
          <a:prstGeom prst="rect">
            <a:avLst/>
          </a:prstGeom>
          <a:solidFill>
            <a:srgbClr val="F8F6F2"/>
          </a:solidFill>
          <a:ln w="6350">
            <a:solidFill>
              <a:srgbClr val="DEDAD4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675888" y="3419856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5166360" y="3419856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616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Conviction-led curation. Fewer strategies. Better outcomes.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3547872" y="3785616"/>
            <a:ext cx="5212080" cy="429768"/>
          </a:xfrm>
          <a:prstGeom prst="rect">
            <a:avLst/>
          </a:prstGeom>
          <a:solidFill>
            <a:srgbClr val="EEEBE4"/>
          </a:solidFill>
          <a:ln w="6350">
            <a:solidFill>
              <a:srgbClr val="DEDAD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675888" y="3886200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Chennai, India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5166360" y="388620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616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Founded 2025 · Registered MSME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7278624" y="4937760"/>
            <a:ext cx="115214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650" dirty="0"/>
          </a:p>
        </p:txBody>
      </p:sp>
      <p:pic>
        <p:nvPicPr>
          <p:cNvPr id="33" name="Image 0" descr="preencoded.png">
            <a:extLst>
              <a:ext uri="{FF2B5EF4-FFF2-40B4-BE49-F238E27FC236}">
                <a16:creationId xmlns:a16="http://schemas.microsoft.com/office/drawing/2014/main" id="{57B45C82-6CAF-04C2-5E8F-D0DBE40A1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6342" y="159109"/>
            <a:ext cx="1389185" cy="2386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1A3828"/>
          </a:solidFill>
          <a:ln w="12700">
            <a:solidFill>
              <a:srgbClr val="1A382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19456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50" b="1" kern="0" spc="300" dirty="0">
                <a:solidFill>
                  <a:srgbClr val="2C6B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ACCESS</a:t>
            </a:r>
            <a:endParaRPr lang="en-US" sz="650" dirty="0"/>
          </a:p>
        </p:txBody>
      </p:sp>
      <p:sp>
        <p:nvSpPr>
          <p:cNvPr id="4" name="Text 2"/>
          <p:cNvSpPr/>
          <p:nvPr/>
        </p:nvSpPr>
        <p:spPr>
          <a:xfrm>
            <a:off x="530352" y="438912"/>
            <a:ext cx="808329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Asset Classes.</a:t>
            </a:r>
            <a:endParaRPr lang="en-US" sz="2800" dirty="0"/>
          </a:p>
          <a:p>
            <a:pPr marL="0" indent="0" algn="l">
              <a:buNone/>
            </a:pPr>
            <a:r>
              <a:rPr lang="en-US" sz="28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Curated Relationship.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30352" y="1335024"/>
            <a:ext cx="8083296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1444752"/>
            <a:ext cx="2084832" cy="3218688"/>
          </a:xfrm>
          <a:prstGeom prst="rect">
            <a:avLst/>
          </a:prstGeom>
          <a:solidFill>
            <a:srgbClr val="FFFFFF"/>
          </a:solidFill>
          <a:ln w="7620">
            <a:solidFill>
              <a:srgbClr val="DEDAD4"/>
            </a:solidFill>
            <a:prstDash val="solid"/>
          </a:ln>
          <a:effectLst>
            <a:outerShdw blurRad="76200" dist="12700" dir="8100000" algn="bl" rotWithShape="0">
              <a:srgbClr val="000000">
                <a:alpha val="4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38912" y="1554480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C6B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38912" y="1938528"/>
            <a:ext cx="1755648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38912" y="2029968"/>
            <a:ext cx="1783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Mutual Funds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8912" y="27249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 of every serious portfolio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438912" y="3054096"/>
            <a:ext cx="1755648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" y="3163824"/>
            <a:ext cx="118872" cy="118872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603504" y="3136392"/>
            <a:ext cx="15727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Curated schemes from 50+ AMC partnerships</a:t>
            </a:r>
            <a:endParaRPr lang="en-US" sz="85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" y="3511296"/>
            <a:ext cx="118872" cy="11887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03504" y="3483864"/>
            <a:ext cx="15727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 and horizon-aligned fund selection</a:t>
            </a:r>
            <a:endParaRPr lang="en-US" sz="85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" y="3858768"/>
            <a:ext cx="118872" cy="11887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03504" y="3831336"/>
            <a:ext cx="15727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Systematic and lump sum investment routes</a:t>
            </a:r>
            <a:endParaRPr lang="en-US" sz="85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" y="4206240"/>
            <a:ext cx="118872" cy="11887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03504" y="4178808"/>
            <a:ext cx="15727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Equity, debt, hybrid and international categories</a:t>
            </a:r>
            <a:endParaRPr lang="en-US" sz="850" dirty="0"/>
          </a:p>
        </p:txBody>
      </p:sp>
      <p:sp>
        <p:nvSpPr>
          <p:cNvPr id="20" name="Shape 14"/>
          <p:cNvSpPr/>
          <p:nvPr/>
        </p:nvSpPr>
        <p:spPr>
          <a:xfrm>
            <a:off x="274320" y="4443984"/>
            <a:ext cx="2084832" cy="219456"/>
          </a:xfrm>
          <a:prstGeom prst="rect">
            <a:avLst/>
          </a:prstGeom>
          <a:solidFill>
            <a:srgbClr val="EEEBE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274320" y="4443984"/>
            <a:ext cx="2084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2C6B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Starts ₹500 SIP</a:t>
            </a:r>
            <a:endParaRPr lang="en-US" sz="850" dirty="0"/>
          </a:p>
        </p:txBody>
      </p:sp>
      <p:sp>
        <p:nvSpPr>
          <p:cNvPr id="22" name="Shape 16"/>
          <p:cNvSpPr/>
          <p:nvPr/>
        </p:nvSpPr>
        <p:spPr>
          <a:xfrm>
            <a:off x="2450592" y="1444752"/>
            <a:ext cx="2084832" cy="3218688"/>
          </a:xfrm>
          <a:prstGeom prst="rect">
            <a:avLst/>
          </a:prstGeom>
          <a:solidFill>
            <a:srgbClr val="FFFFFF"/>
          </a:solidFill>
          <a:ln w="7620">
            <a:solidFill>
              <a:srgbClr val="DEDAD4"/>
            </a:solidFill>
            <a:prstDash val="solid"/>
          </a:ln>
          <a:effectLst>
            <a:outerShdw blurRad="76200" dist="12700" dir="8100000" algn="bl" rotWithShape="0">
              <a:srgbClr val="000000">
                <a:alpha val="4000"/>
              </a:srgbClr>
            </a:outerShdw>
          </a:effectLst>
        </p:spPr>
      </p:sp>
      <p:sp>
        <p:nvSpPr>
          <p:cNvPr id="23" name="Text 17"/>
          <p:cNvSpPr/>
          <p:nvPr/>
        </p:nvSpPr>
        <p:spPr>
          <a:xfrm>
            <a:off x="2615184" y="1554480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C6B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2615184" y="1938528"/>
            <a:ext cx="1755648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2615184" y="2029968"/>
            <a:ext cx="1783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Portfolio Management</a:t>
            </a:r>
            <a:endParaRPr lang="en-US" sz="1200" dirty="0"/>
          </a:p>
          <a:p>
            <a:pPr marL="0" indent="0" algn="l">
              <a:buNone/>
            </a:pPr>
            <a:r>
              <a:rPr lang="en-US" sz="12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Services</a:t>
            </a:r>
            <a:endParaRPr lang="en-US" sz="1200" dirty="0"/>
          </a:p>
        </p:txBody>
      </p:sp>
      <p:sp>
        <p:nvSpPr>
          <p:cNvPr id="26" name="Text 20"/>
          <p:cNvSpPr/>
          <p:nvPr/>
        </p:nvSpPr>
        <p:spPr>
          <a:xfrm>
            <a:off x="2615184" y="27249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India's leading equity minds, selected for conviction</a:t>
            </a:r>
            <a:endParaRPr lang="en-US" sz="850" dirty="0"/>
          </a:p>
        </p:txBody>
      </p:sp>
      <p:sp>
        <p:nvSpPr>
          <p:cNvPr id="27" name="Shape 21"/>
          <p:cNvSpPr/>
          <p:nvPr/>
        </p:nvSpPr>
        <p:spPr>
          <a:xfrm>
            <a:off x="2615184" y="3054096"/>
            <a:ext cx="1755648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5184" y="3163824"/>
            <a:ext cx="118872" cy="118872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2779776" y="3136392"/>
            <a:ext cx="15727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Equity, debt and multi-asset strategies</a:t>
            </a:r>
            <a:endParaRPr lang="en-US" sz="850" dirty="0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5184" y="3511296"/>
            <a:ext cx="118872" cy="118872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2779776" y="3483864"/>
            <a:ext cx="15727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50+ managers evaluated — select few on platform</a:t>
            </a:r>
            <a:endParaRPr lang="en-US" sz="850" dirty="0"/>
          </a:p>
        </p:txBody>
      </p:sp>
      <p:pic>
        <p:nvPicPr>
          <p:cNvPr id="32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5184" y="3858768"/>
            <a:ext cx="118872" cy="118872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2779776" y="3831336"/>
            <a:ext cx="15727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Holding-level transparency and regular reporting</a:t>
            </a:r>
            <a:endParaRPr lang="en-US" sz="850" dirty="0"/>
          </a:p>
        </p:txBody>
      </p:sp>
      <p:pic>
        <p:nvPicPr>
          <p:cNvPr id="34" name="Image 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5184" y="4206240"/>
            <a:ext cx="118872" cy="118872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2779776" y="4178808"/>
            <a:ext cx="15727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Separately managed, individually owned</a:t>
            </a:r>
            <a:endParaRPr lang="en-US" sz="850" dirty="0"/>
          </a:p>
        </p:txBody>
      </p:sp>
      <p:sp>
        <p:nvSpPr>
          <p:cNvPr id="36" name="Shape 26"/>
          <p:cNvSpPr/>
          <p:nvPr/>
        </p:nvSpPr>
        <p:spPr>
          <a:xfrm>
            <a:off x="2450592" y="4443984"/>
            <a:ext cx="2084832" cy="219456"/>
          </a:xfrm>
          <a:prstGeom prst="rect">
            <a:avLst/>
          </a:prstGeom>
          <a:solidFill>
            <a:srgbClr val="EEEBE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37" name="Text 27"/>
          <p:cNvSpPr/>
          <p:nvPr/>
        </p:nvSpPr>
        <p:spPr>
          <a:xfrm>
            <a:off x="2450592" y="4443984"/>
            <a:ext cx="2084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2C6B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₹50 Lakh</a:t>
            </a:r>
            <a:endParaRPr lang="en-US" sz="850" dirty="0"/>
          </a:p>
        </p:txBody>
      </p:sp>
      <p:sp>
        <p:nvSpPr>
          <p:cNvPr id="38" name="Shape 28"/>
          <p:cNvSpPr/>
          <p:nvPr/>
        </p:nvSpPr>
        <p:spPr>
          <a:xfrm>
            <a:off x="4626864" y="1444752"/>
            <a:ext cx="2084832" cy="3218688"/>
          </a:xfrm>
          <a:prstGeom prst="rect">
            <a:avLst/>
          </a:prstGeom>
          <a:solidFill>
            <a:srgbClr val="FFFFFF"/>
          </a:solidFill>
          <a:ln w="7620">
            <a:solidFill>
              <a:srgbClr val="DEDAD4"/>
            </a:solidFill>
            <a:prstDash val="solid"/>
          </a:ln>
          <a:effectLst>
            <a:outerShdw blurRad="76200" dist="12700" dir="8100000" algn="bl" rotWithShape="0">
              <a:srgbClr val="000000">
                <a:alpha val="4000"/>
              </a:srgbClr>
            </a:outerShdw>
          </a:effectLst>
        </p:spPr>
      </p:sp>
      <p:sp>
        <p:nvSpPr>
          <p:cNvPr id="39" name="Text 29"/>
          <p:cNvSpPr/>
          <p:nvPr/>
        </p:nvSpPr>
        <p:spPr>
          <a:xfrm>
            <a:off x="4791456" y="1554480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C6B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500" dirty="0"/>
          </a:p>
        </p:txBody>
      </p:sp>
      <p:sp>
        <p:nvSpPr>
          <p:cNvPr id="40" name="Shape 30"/>
          <p:cNvSpPr/>
          <p:nvPr/>
        </p:nvSpPr>
        <p:spPr>
          <a:xfrm>
            <a:off x="4791456" y="1938528"/>
            <a:ext cx="1755648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41" name="Text 31"/>
          <p:cNvSpPr/>
          <p:nvPr/>
        </p:nvSpPr>
        <p:spPr>
          <a:xfrm>
            <a:off x="4791456" y="2029968"/>
            <a:ext cx="1783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Alternative Investment</a:t>
            </a:r>
            <a:endParaRPr lang="en-US" sz="1200" dirty="0"/>
          </a:p>
          <a:p>
            <a:pPr marL="0" indent="0" algn="l">
              <a:buNone/>
            </a:pPr>
            <a:r>
              <a:rPr lang="en-US" sz="12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Funds</a:t>
            </a:r>
            <a:endParaRPr lang="en-US" sz="1200" dirty="0"/>
          </a:p>
        </p:txBody>
      </p:sp>
      <p:sp>
        <p:nvSpPr>
          <p:cNvPr id="42" name="Text 32"/>
          <p:cNvSpPr/>
          <p:nvPr/>
        </p:nvSpPr>
        <p:spPr>
          <a:xfrm>
            <a:off x="4791456" y="27249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beyond what public markets offer</a:t>
            </a:r>
            <a:endParaRPr lang="en-US" sz="850" dirty="0"/>
          </a:p>
        </p:txBody>
      </p:sp>
      <p:sp>
        <p:nvSpPr>
          <p:cNvPr id="43" name="Shape 33"/>
          <p:cNvSpPr/>
          <p:nvPr/>
        </p:nvSpPr>
        <p:spPr>
          <a:xfrm>
            <a:off x="4791456" y="3054096"/>
            <a:ext cx="1755648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pic>
        <p:nvPicPr>
          <p:cNvPr id="44" name="Image 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456" y="3163824"/>
            <a:ext cx="118872" cy="118872"/>
          </a:xfrm>
          <a:prstGeom prst="rect">
            <a:avLst/>
          </a:prstGeom>
        </p:spPr>
      </p:pic>
      <p:sp>
        <p:nvSpPr>
          <p:cNvPr id="45" name="Text 34"/>
          <p:cNvSpPr/>
          <p:nvPr/>
        </p:nvSpPr>
        <p:spPr>
          <a:xfrm>
            <a:off x="4956048" y="3136392"/>
            <a:ext cx="15727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 I, II and III structures</a:t>
            </a:r>
            <a:endParaRPr lang="en-US" sz="850" dirty="0"/>
          </a:p>
        </p:txBody>
      </p:sp>
      <p:pic>
        <p:nvPicPr>
          <p:cNvPr id="46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456" y="3511296"/>
            <a:ext cx="118872" cy="118872"/>
          </a:xfrm>
          <a:prstGeom prst="rect">
            <a:avLst/>
          </a:prstGeom>
        </p:spPr>
      </p:pic>
      <p:sp>
        <p:nvSpPr>
          <p:cNvPr id="47" name="Text 35"/>
          <p:cNvSpPr/>
          <p:nvPr/>
        </p:nvSpPr>
        <p:spPr>
          <a:xfrm>
            <a:off x="4956048" y="3483864"/>
            <a:ext cx="15727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credit, real assets, long-short</a:t>
            </a:r>
            <a:endParaRPr lang="en-US" sz="850" dirty="0"/>
          </a:p>
        </p:txBody>
      </p:sp>
      <p:pic>
        <p:nvPicPr>
          <p:cNvPr id="48" name="Image 1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456" y="3858768"/>
            <a:ext cx="118872" cy="118872"/>
          </a:xfrm>
          <a:prstGeom prst="rect">
            <a:avLst/>
          </a:prstGeom>
        </p:spPr>
      </p:pic>
      <p:sp>
        <p:nvSpPr>
          <p:cNvPr id="49" name="Text 36"/>
          <p:cNvSpPr/>
          <p:nvPr/>
        </p:nvSpPr>
        <p:spPr>
          <a:xfrm>
            <a:off x="4956048" y="3831336"/>
            <a:ext cx="15727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Illiquidity premium and portfolio diversification</a:t>
            </a:r>
            <a:endParaRPr lang="en-US" sz="850" dirty="0"/>
          </a:p>
        </p:txBody>
      </p:sp>
      <p:pic>
        <p:nvPicPr>
          <p:cNvPr id="50" name="Image 1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456" y="4206240"/>
            <a:ext cx="118872" cy="118872"/>
          </a:xfrm>
          <a:prstGeom prst="rect">
            <a:avLst/>
          </a:prstGeom>
        </p:spPr>
      </p:pic>
      <p:sp>
        <p:nvSpPr>
          <p:cNvPr id="51" name="Text 37"/>
          <p:cNvSpPr/>
          <p:nvPr/>
        </p:nvSpPr>
        <p:spPr>
          <a:xfrm>
            <a:off x="4956048" y="4178808"/>
            <a:ext cx="15727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to SEBI-registered AIF managers</a:t>
            </a:r>
            <a:endParaRPr lang="en-US" sz="850" dirty="0"/>
          </a:p>
        </p:txBody>
      </p:sp>
      <p:sp>
        <p:nvSpPr>
          <p:cNvPr id="52" name="Shape 38"/>
          <p:cNvSpPr/>
          <p:nvPr/>
        </p:nvSpPr>
        <p:spPr>
          <a:xfrm>
            <a:off x="4626864" y="4443984"/>
            <a:ext cx="2084832" cy="219456"/>
          </a:xfrm>
          <a:prstGeom prst="rect">
            <a:avLst/>
          </a:prstGeom>
          <a:solidFill>
            <a:srgbClr val="EEEBE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53" name="Text 39"/>
          <p:cNvSpPr/>
          <p:nvPr/>
        </p:nvSpPr>
        <p:spPr>
          <a:xfrm>
            <a:off x="4626864" y="4443984"/>
            <a:ext cx="2084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2C6B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₹1 Crore</a:t>
            </a:r>
            <a:endParaRPr lang="en-US" sz="850" dirty="0"/>
          </a:p>
        </p:txBody>
      </p:sp>
      <p:sp>
        <p:nvSpPr>
          <p:cNvPr id="54" name="Shape 40"/>
          <p:cNvSpPr/>
          <p:nvPr/>
        </p:nvSpPr>
        <p:spPr>
          <a:xfrm>
            <a:off x="6803136" y="1444752"/>
            <a:ext cx="2084832" cy="3218688"/>
          </a:xfrm>
          <a:prstGeom prst="rect">
            <a:avLst/>
          </a:prstGeom>
          <a:solidFill>
            <a:srgbClr val="FFFFFF"/>
          </a:solidFill>
          <a:ln w="7620">
            <a:solidFill>
              <a:srgbClr val="DEDAD4"/>
            </a:solidFill>
            <a:prstDash val="solid"/>
          </a:ln>
          <a:effectLst>
            <a:outerShdw blurRad="76200" dist="12700" dir="8100000" algn="bl" rotWithShape="0">
              <a:srgbClr val="000000">
                <a:alpha val="4000"/>
              </a:srgbClr>
            </a:outerShdw>
          </a:effectLst>
        </p:spPr>
      </p:sp>
      <p:sp>
        <p:nvSpPr>
          <p:cNvPr id="55" name="Text 41"/>
          <p:cNvSpPr/>
          <p:nvPr/>
        </p:nvSpPr>
        <p:spPr>
          <a:xfrm>
            <a:off x="6967728" y="1554480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C6B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500" dirty="0"/>
          </a:p>
        </p:txBody>
      </p:sp>
      <p:sp>
        <p:nvSpPr>
          <p:cNvPr id="56" name="Shape 42"/>
          <p:cNvSpPr/>
          <p:nvPr/>
        </p:nvSpPr>
        <p:spPr>
          <a:xfrm>
            <a:off x="6967728" y="1938528"/>
            <a:ext cx="1755648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57" name="Text 43"/>
          <p:cNvSpPr/>
          <p:nvPr/>
        </p:nvSpPr>
        <p:spPr>
          <a:xfrm>
            <a:off x="6967728" y="2029968"/>
            <a:ext cx="1783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GIFT City &amp;</a:t>
            </a:r>
            <a:endParaRPr lang="en-US" sz="1200" dirty="0"/>
          </a:p>
          <a:p>
            <a:pPr marL="0" indent="0" algn="l">
              <a:buNone/>
            </a:pPr>
            <a:r>
              <a:rPr lang="en-US" sz="12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Global Structures</a:t>
            </a:r>
            <a:endParaRPr lang="en-US" sz="1200" dirty="0"/>
          </a:p>
        </p:txBody>
      </p:sp>
      <p:sp>
        <p:nvSpPr>
          <p:cNvPr id="58" name="Text 44"/>
          <p:cNvSpPr/>
          <p:nvPr/>
        </p:nvSpPr>
        <p:spPr>
          <a:xfrm>
            <a:off x="6967728" y="27249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for global capital — and NRI investors</a:t>
            </a:r>
            <a:endParaRPr lang="en-US" sz="850" dirty="0"/>
          </a:p>
        </p:txBody>
      </p:sp>
      <p:sp>
        <p:nvSpPr>
          <p:cNvPr id="59" name="Shape 45"/>
          <p:cNvSpPr/>
          <p:nvPr/>
        </p:nvSpPr>
        <p:spPr>
          <a:xfrm>
            <a:off x="6967728" y="3054096"/>
            <a:ext cx="1755648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pic>
        <p:nvPicPr>
          <p:cNvPr id="60" name="Image 1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728" y="3163824"/>
            <a:ext cx="118872" cy="118872"/>
          </a:xfrm>
          <a:prstGeom prst="rect">
            <a:avLst/>
          </a:prstGeom>
        </p:spPr>
      </p:pic>
      <p:sp>
        <p:nvSpPr>
          <p:cNvPr id="61" name="Text 46"/>
          <p:cNvSpPr/>
          <p:nvPr/>
        </p:nvSpPr>
        <p:spPr>
          <a:xfrm>
            <a:off x="7132320" y="3136392"/>
            <a:ext cx="15727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USD-denominated, tax-efficient fund structures</a:t>
            </a:r>
            <a:endParaRPr lang="en-US" sz="850" dirty="0"/>
          </a:p>
        </p:txBody>
      </p:sp>
      <p:pic>
        <p:nvPicPr>
          <p:cNvPr id="62" name="Image 1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728" y="3511296"/>
            <a:ext cx="118872" cy="118872"/>
          </a:xfrm>
          <a:prstGeom prst="rect">
            <a:avLst/>
          </a:prstGeom>
        </p:spPr>
      </p:pic>
      <p:sp>
        <p:nvSpPr>
          <p:cNvPr id="63" name="Text 47"/>
          <p:cNvSpPr/>
          <p:nvPr/>
        </p:nvSpPr>
        <p:spPr>
          <a:xfrm>
            <a:off x="7132320" y="3483864"/>
            <a:ext cx="15727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Designed for NRI investors seeking India exposure</a:t>
            </a:r>
            <a:endParaRPr lang="en-US" sz="850" dirty="0"/>
          </a:p>
        </p:txBody>
      </p:sp>
      <p:pic>
        <p:nvPicPr>
          <p:cNvPr id="64" name="Image 1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728" y="3858768"/>
            <a:ext cx="118872" cy="118872"/>
          </a:xfrm>
          <a:prstGeom prst="rect">
            <a:avLst/>
          </a:prstGeom>
        </p:spPr>
      </p:pic>
      <p:sp>
        <p:nvSpPr>
          <p:cNvPr id="65" name="Text 48"/>
          <p:cNvSpPr/>
          <p:nvPr/>
        </p:nvSpPr>
        <p:spPr>
          <a:xfrm>
            <a:off x="7132320" y="3831336"/>
            <a:ext cx="15727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entry threshold than domestic AIF route</a:t>
            </a:r>
            <a:endParaRPr lang="en-US" sz="850" dirty="0"/>
          </a:p>
        </p:txBody>
      </p:sp>
      <p:pic>
        <p:nvPicPr>
          <p:cNvPr id="66" name="Image 1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728" y="4206240"/>
            <a:ext cx="118872" cy="118872"/>
          </a:xfrm>
          <a:prstGeom prst="rect">
            <a:avLst/>
          </a:prstGeom>
        </p:spPr>
      </p:pic>
      <p:sp>
        <p:nvSpPr>
          <p:cNvPr id="67" name="Text 49"/>
          <p:cNvSpPr/>
          <p:nvPr/>
        </p:nvSpPr>
        <p:spPr>
          <a:xfrm>
            <a:off x="7132320" y="4178808"/>
            <a:ext cx="15727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Offshore access to India-focused strategies</a:t>
            </a:r>
            <a:endParaRPr lang="en-US" sz="850" dirty="0"/>
          </a:p>
        </p:txBody>
      </p:sp>
      <p:sp>
        <p:nvSpPr>
          <p:cNvPr id="68" name="Shape 50"/>
          <p:cNvSpPr/>
          <p:nvPr/>
        </p:nvSpPr>
        <p:spPr>
          <a:xfrm>
            <a:off x="6803136" y="4443984"/>
            <a:ext cx="2084832" cy="219456"/>
          </a:xfrm>
          <a:prstGeom prst="rect">
            <a:avLst/>
          </a:prstGeom>
          <a:solidFill>
            <a:srgbClr val="EEEBE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69" name="Text 51"/>
          <p:cNvSpPr/>
          <p:nvPr/>
        </p:nvSpPr>
        <p:spPr>
          <a:xfrm>
            <a:off x="6803136" y="4443984"/>
            <a:ext cx="2084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2C6B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USD 1,50,000</a:t>
            </a:r>
            <a:endParaRPr lang="en-US" sz="850" dirty="0"/>
          </a:p>
        </p:txBody>
      </p:sp>
      <p:pic>
        <p:nvPicPr>
          <p:cNvPr id="72" name="Image 0" descr="preencoded.png">
            <a:extLst>
              <a:ext uri="{FF2B5EF4-FFF2-40B4-BE49-F238E27FC236}">
                <a16:creationId xmlns:a16="http://schemas.microsoft.com/office/drawing/2014/main" id="{8F7B15C0-70A1-F404-CB28-987C8FCC7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6342" y="159109"/>
            <a:ext cx="1389185" cy="2386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38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1A3828"/>
          </a:solidFill>
          <a:ln w="12700">
            <a:solidFill>
              <a:srgbClr val="1A382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19456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00" dirty="0">
                <a:solidFill>
                  <a:srgbClr val="D4A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STANDARD</a:t>
            </a:r>
            <a:endParaRPr lang="en-US" sz="650" dirty="0"/>
          </a:p>
        </p:txBody>
      </p:sp>
      <p:sp>
        <p:nvSpPr>
          <p:cNvPr id="4" name="Text 2"/>
          <p:cNvSpPr/>
          <p:nvPr/>
        </p:nvSpPr>
        <p:spPr>
          <a:xfrm>
            <a:off x="530352" y="45720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8F6F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Conviction Filter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30352" y="1188720"/>
            <a:ext cx="8083296" cy="1874520"/>
          </a:xfrm>
          <a:prstGeom prst="rect">
            <a:avLst/>
          </a:prstGeom>
          <a:solidFill>
            <a:srgbClr val="243F2E"/>
          </a:solidFill>
          <a:ln w="10160">
            <a:solidFill>
              <a:srgbClr val="2C503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30352" y="1188720"/>
            <a:ext cx="54864" cy="1874520"/>
          </a:xfrm>
          <a:prstGeom prst="rect">
            <a:avLst/>
          </a:prstGeom>
          <a:solidFill>
            <a:srgbClr val="B8960C"/>
          </a:solidFill>
          <a:ln w="12700">
            <a:solidFill>
              <a:srgbClr val="B8960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6384" y="1335024"/>
            <a:ext cx="7589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0" kern="1200" spc="0" dirty="0">
                <a:solidFill>
                  <a:srgbClr val="A8C5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question behind every strategy we consider: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6384" y="1609344"/>
            <a:ext cx="758952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i="1" dirty="0">
                <a:solidFill>
                  <a:srgbClr val="F8F6F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"Would we allocate to this in a patient,</a:t>
            </a:r>
            <a:endParaRPr lang="en-US" sz="2500" dirty="0"/>
          </a:p>
          <a:p>
            <a:pPr marL="0" indent="0" algn="l">
              <a:buNone/>
            </a:pPr>
            <a:r>
              <a:rPr lang="en-US" sz="2500" b="1" i="1" dirty="0">
                <a:solidFill>
                  <a:srgbClr val="F8F6F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long-term portfolio — knowing everything</a:t>
            </a:r>
            <a:endParaRPr lang="en-US" sz="2500" dirty="0"/>
          </a:p>
          <a:p>
            <a:pPr marL="0" indent="0" algn="l">
              <a:buNone/>
            </a:pPr>
            <a:r>
              <a:rPr lang="en-US" sz="2500" b="1" i="1" dirty="0">
                <a:solidFill>
                  <a:srgbClr val="F8F6F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about the structure, the risk, the manager?"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530352" y="3218688"/>
            <a:ext cx="80832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C8D8C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the answer is not an unambiguous yes — the strategy does not reach our clients.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30352" y="353000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8F6F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Selectivity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468880" y="3530000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E8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We've said no to more strategies than most platforms have ever listed.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30352" y="375500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8F6F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Accountability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2468880" y="3755000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E8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Every strategy is independently reviewed before it reaches a client.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530352" y="398000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8F6F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Long-term horizon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2468880" y="3980000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E8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We evaluate for 5–10-year relevance, not the next quarterly cycle.</a:t>
            </a:r>
            <a:endParaRPr lang="en-US" sz="1050" dirty="0"/>
          </a:p>
        </p:txBody>
      </p:sp>
      <p:sp>
        <p:nvSpPr>
          <p:cNvPr id="200" name="Text P4a"/>
          <p:cNvSpPr/>
          <p:nvPr/>
        </p:nvSpPr>
        <p:spPr>
          <a:xfrm>
            <a:off x="530352" y="420500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8F6F2"/>
                </a:solidFill>
                <a:latin typeface="Georgia" pitchFamily="34" charset="0"/>
              </a:rPr>
              <a:t>No surprises</a:t>
            </a:r>
            <a:endParaRPr lang="en-US" sz="1050" dirty="0"/>
          </a:p>
        </p:txBody>
      </p:sp>
      <p:sp>
        <p:nvSpPr>
          <p:cNvPr id="201" name="Text P4b"/>
          <p:cNvSpPr/>
          <p:nvPr/>
        </p:nvSpPr>
        <p:spPr>
          <a:xfrm>
            <a:off x="2468880" y="4205000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E8F0E8"/>
                </a:solidFill>
                <a:latin typeface="Calibri" pitchFamily="34" charset="0"/>
              </a:rPr>
              <a:t>— If we cannot explain exactly why a strategy belongs in your portfolio, it does not.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7278624" y="4937760"/>
            <a:ext cx="115214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650" dirty="0"/>
          </a:p>
        </p:txBody>
      </p:sp>
      <p:sp>
        <p:nvSpPr>
          <p:cNvPr id="500" name="LogoBg"/>
          <p:cNvSpPr/>
          <p:nvPr/>
        </p:nvSpPr>
        <p:spPr>
          <a:xfrm>
            <a:off x="7576342" y="109109"/>
            <a:ext cx="1549185" cy="338655"/>
          </a:xfrm>
          <a:prstGeom prst="roundRect">
            <a:avLst>
              <a:gd name="adj" fmla="val 16667"/>
            </a:avLst>
          </a:prstGeom>
          <a:solidFill>
            <a:srgbClr val="F8F6F2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8" name="Image 0" descr="preencoded.png">
            <a:extLst>
              <a:ext uri="{FF2B5EF4-FFF2-40B4-BE49-F238E27FC236}">
                <a16:creationId xmlns:a16="http://schemas.microsoft.com/office/drawing/2014/main" id="{BC8C0B1F-92CE-3647-163D-DE475CCBE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6342" y="159109"/>
            <a:ext cx="1389185" cy="2386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1A3828"/>
          </a:solidFill>
          <a:ln w="12700">
            <a:solidFill>
              <a:srgbClr val="1A382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19456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300" dirty="0">
                <a:solidFill>
                  <a:srgbClr val="2C6B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DIFFERENTIATION</a:t>
            </a:r>
            <a:endParaRPr lang="en-US" sz="650" dirty="0"/>
          </a:p>
        </p:txBody>
      </p:sp>
      <p:sp>
        <p:nvSpPr>
          <p:cNvPr id="4" name="Text 2"/>
          <p:cNvSpPr/>
          <p:nvPr/>
        </p:nvSpPr>
        <p:spPr>
          <a:xfrm>
            <a:off x="530352" y="438912"/>
            <a:ext cx="808329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Makes This Different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30352" y="1042416"/>
            <a:ext cx="8083296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1170432"/>
            <a:ext cx="2798064" cy="1664208"/>
          </a:xfrm>
          <a:prstGeom prst="rect">
            <a:avLst/>
          </a:prstGeom>
          <a:solidFill>
            <a:srgbClr val="FFFFFF"/>
          </a:solidFill>
          <a:ln w="7620">
            <a:solidFill>
              <a:srgbClr val="DEDAD4"/>
            </a:solidFill>
            <a:prstDash val="solid"/>
          </a:ln>
          <a:effectLst>
            <a:outerShdw blurRad="76200" dist="12700" dir="8100000" algn="bl" rotWithShape="0">
              <a:srgbClr val="000000">
                <a:alpha val="4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75488" y="129844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C6B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75488" y="1627632"/>
            <a:ext cx="243230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Access without curation is noise.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75488" y="2084832"/>
            <a:ext cx="24323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do not list every available strategy. Only those that have passed our internal conviction review are presented — making the signal materially cleaner.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200400" y="1170432"/>
            <a:ext cx="2798064" cy="1664208"/>
          </a:xfrm>
          <a:prstGeom prst="rect">
            <a:avLst/>
          </a:prstGeom>
          <a:solidFill>
            <a:srgbClr val="FFFFFF"/>
          </a:solidFill>
          <a:ln w="7620">
            <a:solidFill>
              <a:srgbClr val="DEDAD4"/>
            </a:solidFill>
            <a:prstDash val="solid"/>
          </a:ln>
          <a:effectLst>
            <a:outerShdw blurRad="76200" dist="12700" dir="8100000" algn="bl" rotWithShape="0">
              <a:srgbClr val="000000">
                <a:alpha val="4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401568" y="129844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C6B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401568" y="1627632"/>
            <a:ext cx="243230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NRI access at a materially lower threshold.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3401568" y="2084832"/>
            <a:ext cx="24323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GIFT City structures from USD 1,50,000 — versus the domestic AIF minimum of ₹1 crore. The same quality of India-focused strategies, at a significantly lower entry point.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126480" y="1170432"/>
            <a:ext cx="2798064" cy="1664208"/>
          </a:xfrm>
          <a:prstGeom prst="rect">
            <a:avLst/>
          </a:prstGeom>
          <a:solidFill>
            <a:srgbClr val="FFFFFF"/>
          </a:solidFill>
          <a:ln w="7620">
            <a:solidFill>
              <a:srgbClr val="DEDAD4"/>
            </a:solidFill>
            <a:prstDash val="solid"/>
          </a:ln>
          <a:effectLst>
            <a:outerShdw blurRad="76200" dist="12700" dir="8100000" algn="bl" rotWithShape="0">
              <a:srgbClr val="000000">
                <a:alpha val="4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327648" y="129844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C6B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327648" y="1627632"/>
            <a:ext cx="243230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Built on research, not referrals.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6327648" y="2084832"/>
            <a:ext cx="24323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client relationship originates from trust in the quality of our perspective. We did not build a distribution network — we built a point of view.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274320" y="2962656"/>
            <a:ext cx="2798064" cy="1664208"/>
          </a:xfrm>
          <a:prstGeom prst="rect">
            <a:avLst/>
          </a:prstGeom>
          <a:solidFill>
            <a:srgbClr val="FFFFFF"/>
          </a:solidFill>
          <a:ln w="7620">
            <a:solidFill>
              <a:srgbClr val="DEDAD4"/>
            </a:solidFill>
            <a:prstDash val="solid"/>
          </a:ln>
          <a:effectLst>
            <a:outerShdw blurRad="76200" dist="12700" dir="8100000" algn="bl" rotWithShape="0">
              <a:srgbClr val="000000">
                <a:alpha val="4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475488" y="3090672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C6B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75488" y="3419856"/>
            <a:ext cx="243230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relationship across all four asset classes.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75488" y="3877056"/>
            <a:ext cx="24323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Mutual Funds, PMS, AIFs and GIFT City through a single accountable relationship — with consolidated visibility across everything you hold.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3200400" y="2962656"/>
            <a:ext cx="2798064" cy="1664208"/>
          </a:xfrm>
          <a:prstGeom prst="rect">
            <a:avLst/>
          </a:prstGeom>
          <a:solidFill>
            <a:srgbClr val="FFFFFF"/>
          </a:solidFill>
          <a:ln w="7620">
            <a:solidFill>
              <a:srgbClr val="DEDAD4"/>
            </a:solidFill>
            <a:prstDash val="solid"/>
          </a:ln>
          <a:effectLst>
            <a:outerShdw blurRad="76200" dist="12700" dir="8100000" algn="bl" rotWithShape="0">
              <a:srgbClr val="000000">
                <a:alpha val="4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401568" y="3090672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C6B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3401568" y="3419856"/>
            <a:ext cx="243230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Registered where it matters.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3401568" y="3877056"/>
            <a:ext cx="24323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hold ourselves to the standards serious investors expect. Every engagement is governed by regulatory compliance, fiduciary intent, and the discipline of a founder who has put his name on every recommendation made.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6126480" y="2962656"/>
            <a:ext cx="2798064" cy="1664208"/>
          </a:xfrm>
          <a:prstGeom prst="rect">
            <a:avLst/>
          </a:prstGeom>
          <a:solidFill>
            <a:srgbClr val="FFFFFF"/>
          </a:solidFill>
          <a:ln w="7620">
            <a:solidFill>
              <a:srgbClr val="DEDAD4"/>
            </a:solidFill>
            <a:prstDash val="solid"/>
          </a:ln>
          <a:effectLst>
            <a:outerShdw blurRad="76200" dist="12700" dir="8100000" algn="bl" rotWithShape="0">
              <a:srgbClr val="000000">
                <a:alpha val="4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6327648" y="3090672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C6B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327648" y="3419856"/>
            <a:ext cx="243230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Founder-led. No delegation.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6327648" y="3877056"/>
            <a:ext cx="24323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Shrenik Shah reviews every strategy personally before it reaches a client. There are no junior relationship managers. The judgement is not outsourced.</a:t>
            </a:r>
            <a:endParaRPr lang="en-US" sz="950" dirty="0"/>
          </a:p>
        </p:txBody>
      </p:sp>
      <p:pic>
        <p:nvPicPr>
          <p:cNvPr id="32" name="Image 0" descr="preencoded.png">
            <a:extLst>
              <a:ext uri="{FF2B5EF4-FFF2-40B4-BE49-F238E27FC236}">
                <a16:creationId xmlns:a16="http://schemas.microsoft.com/office/drawing/2014/main" id="{9D8D385F-B71F-48F8-09D7-CE56FAF0E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6342" y="159109"/>
            <a:ext cx="1389185" cy="238655"/>
          </a:xfrm>
          <a:prstGeom prst="rect">
            <a:avLst/>
          </a:prstGeom>
        </p:spPr>
      </p:pic>
      <p:sp>
        <p:nvSpPr>
          <p:cNvPr id="901" name="TextureCircle6"/>
          <p:cNvSpPr>
            <a:spLocks noGrp="1"/>
          </p:cNvSpPr>
          <p:nvPr/>
        </p:nvSpPr>
        <p:spPr>
          <a:xfrm>
            <a:off x="-600000" y="3200000"/>
            <a:ext cx="2800000" cy="2800000"/>
          </a:xfrm>
          <a:prstGeom prst="ellipse">
            <a:avLst/>
          </a:prstGeom>
          <a:solidFill>
            <a:srgbClr val="1A3828">
              <a:alpha val="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1A3828"/>
          </a:solidFill>
          <a:ln w="12700">
            <a:solidFill>
              <a:srgbClr val="1A382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19456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300" dirty="0">
                <a:solidFill>
                  <a:srgbClr val="2C6B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CLIENTELE</a:t>
            </a:r>
            <a:endParaRPr lang="en-US" sz="650" dirty="0"/>
          </a:p>
        </p:txBody>
      </p:sp>
      <p:sp>
        <p:nvSpPr>
          <p:cNvPr id="4" name="Text 2"/>
          <p:cNvSpPr/>
          <p:nvPr/>
        </p:nvSpPr>
        <p:spPr>
          <a:xfrm>
            <a:off x="530352" y="438912"/>
            <a:ext cx="80832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work with a focused number</a:t>
            </a:r>
            <a:endParaRPr lang="en-US" sz="2800" dirty="0"/>
          </a:p>
          <a:p>
            <a:pPr marL="0" indent="0" algn="l">
              <a:buNone/>
            </a:pPr>
            <a:r>
              <a:rPr lang="en-US" sz="28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investors. By design.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30352" y="1444752"/>
            <a:ext cx="8083296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1591056"/>
            <a:ext cx="2084832" cy="3090672"/>
          </a:xfrm>
          <a:prstGeom prst="rect">
            <a:avLst/>
          </a:prstGeom>
          <a:solidFill>
            <a:srgbClr val="FFFFFF"/>
          </a:solidFill>
          <a:ln w="7620">
            <a:solidFill>
              <a:srgbClr val="DEDAD4"/>
            </a:solidFill>
            <a:prstDash val="solid"/>
          </a:ln>
          <a:effectLst>
            <a:outerShdw blurRad="76200" dist="12700" dir="8100000" algn="bl" rotWithShape="0">
              <a:srgbClr val="000000">
                <a:alpha val="4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57200" y="1700784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C6B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2029968"/>
            <a:ext cx="1719072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2121408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HNI Investors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57200" y="2487168"/>
            <a:ext cx="1737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₹50 Lakh and above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457200" y="2761488"/>
            <a:ext cx="1755648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Investors moving beyond mutual funds into PMS and AIFs — seeking a structured, research-backed approach across a broader set of asset classes.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274320" y="4462272"/>
            <a:ext cx="2084832" cy="219456"/>
          </a:xfrm>
          <a:prstGeom prst="rect">
            <a:avLst/>
          </a:prstGeom>
          <a:solidFill>
            <a:srgbClr val="EEEBE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74320" y="4462272"/>
            <a:ext cx="2084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2C6B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PMS ₹50L  ·  AIF ₹1Cr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2450592" y="1591056"/>
            <a:ext cx="2084832" cy="3090672"/>
          </a:xfrm>
          <a:prstGeom prst="rect">
            <a:avLst/>
          </a:prstGeom>
          <a:solidFill>
            <a:srgbClr val="FFFFFF"/>
          </a:solidFill>
          <a:ln w="7620">
            <a:solidFill>
              <a:srgbClr val="DEDAD4"/>
            </a:solidFill>
            <a:prstDash val="solid"/>
          </a:ln>
          <a:effectLst>
            <a:outerShdw blurRad="76200" dist="12700" dir="8100000" algn="bl" rotWithShape="0">
              <a:srgbClr val="000000">
                <a:alpha val="4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2633472" y="1700784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C6B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2633472" y="2029968"/>
            <a:ext cx="1719072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633472" y="2121408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UHNI Investors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2633472" y="2487168"/>
            <a:ext cx="1737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₹5 Crore and above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2633472" y="2761488"/>
            <a:ext cx="1755648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Portfolios requiring institutional-grade access across all four asset classes, with consolidated visibility and a single relationship accountable for the whole.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450592" y="4462272"/>
            <a:ext cx="2084832" cy="219456"/>
          </a:xfrm>
          <a:prstGeom prst="rect">
            <a:avLst/>
          </a:prstGeom>
          <a:solidFill>
            <a:srgbClr val="EEEBE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450592" y="4462272"/>
            <a:ext cx="2084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2C6B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four classes  ·  Bespoke allocation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4626864" y="1591056"/>
            <a:ext cx="2084832" cy="3090672"/>
          </a:xfrm>
          <a:prstGeom prst="rect">
            <a:avLst/>
          </a:prstGeom>
          <a:solidFill>
            <a:srgbClr val="FFFFFF"/>
          </a:solidFill>
          <a:ln w="7620">
            <a:solidFill>
              <a:srgbClr val="DEDAD4"/>
            </a:solidFill>
            <a:prstDash val="solid"/>
          </a:ln>
          <a:effectLst>
            <a:outerShdw blurRad="76200" dist="12700" dir="8100000" algn="bl" rotWithShape="0">
              <a:srgbClr val="000000">
                <a:alpha val="4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4809744" y="1700784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C6B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809744" y="2029968"/>
            <a:ext cx="1719072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809744" y="2121408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NRI Investors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809744" y="2487168"/>
            <a:ext cx="1737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Non-Resident Indians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4809744" y="2761488"/>
            <a:ext cx="1755648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exposure through NRE/NRO routes and GIFT City USD structures — access to India's leading PMS and AIF managers from anywhere in the world.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4626864" y="4462272"/>
            <a:ext cx="2084832" cy="219456"/>
          </a:xfrm>
          <a:prstGeom prst="rect">
            <a:avLst/>
          </a:prstGeom>
          <a:solidFill>
            <a:srgbClr val="EEEBE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626864" y="4462272"/>
            <a:ext cx="2084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2C6B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GIFT City from USD 1,50,000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6803136" y="1591056"/>
            <a:ext cx="2084832" cy="3090672"/>
          </a:xfrm>
          <a:prstGeom prst="rect">
            <a:avLst/>
          </a:prstGeom>
          <a:solidFill>
            <a:srgbClr val="FFFFFF"/>
          </a:solidFill>
          <a:ln w="7620">
            <a:solidFill>
              <a:srgbClr val="DEDAD4"/>
            </a:solidFill>
            <a:prstDash val="solid"/>
          </a:ln>
          <a:effectLst>
            <a:outerShdw blurRad="76200" dist="12700" dir="8100000" algn="bl" rotWithShape="0">
              <a:srgbClr val="000000">
                <a:alpha val="4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6986016" y="1700784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C6B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6986016" y="2029968"/>
            <a:ext cx="1719072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6016" y="2121408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Family Offices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6986016" y="2487168"/>
            <a:ext cx="1737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Multi-generational Capital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6986016" y="2761488"/>
            <a:ext cx="1755648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Families requiring consolidated reporting, succession-aligned frameworks and disciplined access across mutual funds, PMS, AIF and GIFT City in one relationship.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6803136" y="4462272"/>
            <a:ext cx="2084832" cy="219456"/>
          </a:xfrm>
          <a:prstGeom prst="rect">
            <a:avLst/>
          </a:prstGeom>
          <a:solidFill>
            <a:srgbClr val="EEEBE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803136" y="4462272"/>
            <a:ext cx="2084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2C6B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Bespoke  ·  All structures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530352" y="4773168"/>
            <a:ext cx="80832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client relationship at Kalviro Ventures is managed with personal accountability — no handoffs, no delegation of judgement.</a:t>
            </a:r>
            <a:endParaRPr lang="en-US" sz="850" dirty="0"/>
          </a:p>
        </p:txBody>
      </p:sp>
      <p:sp>
        <p:nvSpPr>
          <p:cNvPr id="40" name="Text 37"/>
          <p:cNvSpPr/>
          <p:nvPr/>
        </p:nvSpPr>
        <p:spPr>
          <a:xfrm>
            <a:off x="7278624" y="4937760"/>
            <a:ext cx="115214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650" dirty="0"/>
          </a:p>
        </p:txBody>
      </p:sp>
      <p:pic>
        <p:nvPicPr>
          <p:cNvPr id="41" name="Image 0" descr="preencoded.png">
            <a:extLst>
              <a:ext uri="{FF2B5EF4-FFF2-40B4-BE49-F238E27FC236}">
                <a16:creationId xmlns:a16="http://schemas.microsoft.com/office/drawing/2014/main" id="{FCA25D33-A1D8-8288-7344-87ED4BA8F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6342" y="159109"/>
            <a:ext cx="1389185" cy="2386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1A3828"/>
          </a:solidFill>
          <a:ln w="12700">
            <a:solidFill>
              <a:srgbClr val="1A382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19456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300" dirty="0">
                <a:solidFill>
                  <a:srgbClr val="2C6B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</a:t>
            </a:r>
            <a:endParaRPr lang="en-US" sz="650" dirty="0"/>
          </a:p>
        </p:txBody>
      </p:sp>
      <p:sp>
        <p:nvSpPr>
          <p:cNvPr id="4" name="Shape 2"/>
          <p:cNvSpPr/>
          <p:nvPr/>
        </p:nvSpPr>
        <p:spPr>
          <a:xfrm>
            <a:off x="6108192" y="36576"/>
            <a:ext cx="3035808" cy="5106936"/>
          </a:xfrm>
          <a:prstGeom prst="rect">
            <a:avLst/>
          </a:prstGeom>
          <a:solidFill>
            <a:srgbClr val="E8E4DA"/>
          </a:solidFill>
          <a:ln>
            <a:noFill/>
          </a:ln>
        </p:spPr>
      </p:sp>
      <p:pic>
        <p:nvPicPr>
          <p:cNvPr id="5" name="Image 0"/>
          <p:cNvPicPr>
            <a:picLocks noChangeAspect="1"/>
          </p:cNvPicPr>
          <p:nvPr/>
        </p:nvPicPr>
        <p:blipFill>
          <a:blip r:embed="rId3"/>
          <a:srcRect l="13180" r="13180" t="0" b="0"/>
          <a:stretch>
            <a:fillRect/>
          </a:stretch>
        </p:blipFill>
        <p:spPr>
          <a:xfrm>
            <a:off x="6108192" y="36576"/>
            <a:ext cx="3035808" cy="510693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30352" y="411480"/>
            <a:ext cx="5303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Shrenik Shah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530352" y="1152144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i="1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Partner, Kalviro Ventures LLP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530352" y="1572768"/>
            <a:ext cx="1280160" cy="329184"/>
          </a:xfrm>
          <a:prstGeom prst="rect">
            <a:avLst/>
          </a:prstGeom>
          <a:solidFill>
            <a:srgbClr val="EEEBE4"/>
          </a:solidFill>
          <a:ln w="8890">
            <a:solidFill>
              <a:srgbClr val="DDDAD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30352" y="1572768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NISM Series V-A</a:t>
            </a:r>
            <a:endParaRPr lang="en-US" sz="850" dirty="0"/>
          </a:p>
        </p:txBody>
      </p:sp>
      <p:sp>
        <p:nvSpPr>
          <p:cNvPr id="10" name="Shape 7"/>
          <p:cNvSpPr/>
          <p:nvPr/>
        </p:nvSpPr>
        <p:spPr>
          <a:xfrm>
            <a:off x="1920240" y="1572768"/>
            <a:ext cx="1280160" cy="329184"/>
          </a:xfrm>
          <a:prstGeom prst="rect">
            <a:avLst/>
          </a:prstGeom>
          <a:solidFill>
            <a:srgbClr val="EEEBE4"/>
          </a:solidFill>
          <a:ln w="8890">
            <a:solidFill>
              <a:srgbClr val="DDDAD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920240" y="1572768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NISM Series XXI-A</a:t>
            </a:r>
            <a:endParaRPr lang="en-US" sz="850" dirty="0"/>
          </a:p>
        </p:txBody>
      </p:sp>
      <p:sp>
        <p:nvSpPr>
          <p:cNvPr id="12" name="Shape 9"/>
          <p:cNvSpPr/>
          <p:nvPr/>
        </p:nvSpPr>
        <p:spPr>
          <a:xfrm>
            <a:off x="3310128" y="1572768"/>
            <a:ext cx="1280160" cy="329184"/>
          </a:xfrm>
          <a:prstGeom prst="rect">
            <a:avLst/>
          </a:prstGeom>
          <a:solidFill>
            <a:srgbClr val="EEEBE4"/>
          </a:solidFill>
          <a:ln w="8890">
            <a:solidFill>
              <a:srgbClr val="DDDAD4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310128" y="1572768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Research-Led</a:t>
            </a:r>
            <a:endParaRPr lang="en-US" sz="850" dirty="0"/>
          </a:p>
        </p:txBody>
      </p:sp>
      <p:sp>
        <p:nvSpPr>
          <p:cNvPr id="14" name="Shape 11"/>
          <p:cNvSpPr/>
          <p:nvPr/>
        </p:nvSpPr>
        <p:spPr>
          <a:xfrm>
            <a:off x="4700016" y="1572768"/>
            <a:ext cx="1280160" cy="384048"/>
          </a:xfrm>
          <a:prstGeom prst="rect">
            <a:avLst/>
          </a:prstGeom>
          <a:solidFill>
            <a:srgbClr val="EEEBE4"/>
          </a:solidFill>
          <a:ln w="8890">
            <a:solidFill>
              <a:srgbClr val="DDDAD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700016" y="1572768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MBA</a:t>
            </a:r>
            <a:endParaRPr lang="en-US" sz="850" dirty="0"/>
          </a:p>
          <a:p>
            <a:r>
              <a:rPr lang="en-US" sz="620" dirty="0">
                <a:solidFill>
                  <a:srgbClr val="5C7A5C"/>
                </a:solidFill>
                <a:latin typeface="Calibri" pitchFamily="34" charset="0"/>
              </a:rPr>
              <a:t>Cardiff Metropolitan University, UK</a:t>
            </a:r>
          </a:p>
        </p:txBody>
      </p:sp>
      <p:sp>
        <p:nvSpPr>
          <p:cNvPr id="16" name="Shape 13"/>
          <p:cNvSpPr/>
          <p:nvPr/>
        </p:nvSpPr>
        <p:spPr>
          <a:xfrm>
            <a:off x="530352" y="2121408"/>
            <a:ext cx="5577840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0352" y="2176272"/>
            <a:ext cx="2633472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Shrenik Shah brings deep expertise across investment research, wealth distribution and multi-asset portfolio construction. His approach is research-first — every strategy on the Kalviro platform has been personally evaluated by him before reaching a client.</a:t>
            </a:r>
            <a:endParaRPr lang="en-US" sz="1050" dirty="0"/>
          </a:p>
          <a:p>
            <a:pPr marL="0" indent="0" algn="l">
              <a:buNone/>
            </a:pP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 conviction: that the quality of access matters more than the breadth of choice. The right strategy, in the right structure, is the foundation of enduring wealth.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3273552" y="2121408"/>
            <a:ext cx="18288" cy="1737360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493008" y="2176272"/>
            <a:ext cx="2359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A38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Areas of Focus</a:t>
            </a:r>
            <a:endParaRPr lang="en-US" sz="1100" dirty="0"/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3008" y="2542032"/>
            <a:ext cx="128016" cy="128016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3694176" y="2514600"/>
            <a:ext cx="21579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PMS &amp; AIF strategy evaluation and due diligence</a:t>
            </a:r>
            <a:endParaRPr lang="en-US" sz="1000" dirty="0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3008" y="2926080"/>
            <a:ext cx="128016" cy="128016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3694176" y="2898648"/>
            <a:ext cx="21579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GIFT City structures for NRI investors</a:t>
            </a:r>
            <a:endParaRPr lang="en-US" sz="1000" dirty="0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3008" y="3310128"/>
            <a:ext cx="128016" cy="128016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3694176" y="3282696"/>
            <a:ext cx="21579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income and private credit</a:t>
            </a:r>
            <a:endParaRPr lang="en-US" sz="1000" dirty="0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3008" y="3694176"/>
            <a:ext cx="128016" cy="128016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3694176" y="3666744"/>
            <a:ext cx="21579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HNI &amp; UHNI multi-asset portfolio construction</a:t>
            </a:r>
            <a:endParaRPr lang="en-US" sz="1000" dirty="0"/>
          </a:p>
        </p:txBody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3008" y="4078224"/>
            <a:ext cx="128016" cy="128016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3694176" y="4050792"/>
            <a:ext cx="21579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Mutual fund portfolio advisory</a:t>
            </a:r>
            <a:endParaRPr lang="en-US" sz="1000" dirty="0"/>
          </a:p>
        </p:txBody>
      </p:sp>
      <p:sp>
        <p:nvSpPr>
          <p:cNvPr id="30" name="Shape 22"/>
          <p:cNvSpPr/>
          <p:nvPr/>
        </p:nvSpPr>
        <p:spPr>
          <a:xfrm>
            <a:off x="502920" y="4434840"/>
            <a:ext cx="5605272" cy="457200"/>
          </a:xfrm>
          <a:prstGeom prst="rect">
            <a:avLst/>
          </a:prstGeom>
          <a:solidFill>
            <a:srgbClr val="EEEBE4"/>
          </a:solidFill>
          <a:ln w="12700">
            <a:solidFill>
              <a:srgbClr val="DDDAD4"/>
            </a:solidFill>
            <a:prstDash val="solid"/>
          </a:ln>
        </p:spPr>
      </p:sp>
      <p:sp>
        <p:nvSpPr>
          <p:cNvPr id="31" name="Shape 23"/>
          <p:cNvSpPr/>
          <p:nvPr/>
        </p:nvSpPr>
        <p:spPr>
          <a:xfrm>
            <a:off x="502920" y="4416552"/>
            <a:ext cx="45720" cy="457200"/>
          </a:xfrm>
          <a:prstGeom prst="rect">
            <a:avLst/>
          </a:prstGeom>
          <a:solidFill>
            <a:srgbClr val="2C6B4C"/>
          </a:solidFill>
          <a:ln w="12700">
            <a:solidFill>
              <a:srgbClr val="2C6B4C"/>
            </a:solidFill>
            <a:prstDash val="solid"/>
          </a:ln>
        </p:spPr>
      </p:sp>
      <p:sp>
        <p:nvSpPr>
          <p:cNvPr id="32" name="Text 24"/>
          <p:cNvSpPr/>
          <p:nvPr/>
        </p:nvSpPr>
        <p:spPr>
          <a:xfrm>
            <a:off x="685800" y="4485132"/>
            <a:ext cx="5312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1A38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"The most important thing we do is say no. To strategies that don't belong. That discipline is what makes every yes worth something."</a:t>
            </a:r>
            <a:endParaRPr lang="en-US" sz="1000" dirty="0"/>
          </a:p>
        </p:txBody>
      </p:sp>
      <p:pic>
        <p:nvPicPr>
          <p:cNvPr id="36" name="Image 0" descr="preencoded.png">
            <a:extLst>
              <a:ext uri="{FF2B5EF4-FFF2-40B4-BE49-F238E27FC236}">
                <a16:creationId xmlns:a16="http://schemas.microsoft.com/office/drawing/2014/main" id="{04186370-60D8-6215-C33F-02BFF194FD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0000" y="155000"/>
            <a:ext cx="1389185" cy="2386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1A3828"/>
          </a:solidFill>
          <a:ln w="12700">
            <a:solidFill>
              <a:srgbClr val="1A382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19456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300" dirty="0">
                <a:solidFill>
                  <a:srgbClr val="2C6B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PARTNER NETWORK</a:t>
            </a:r>
            <a:endParaRPr lang="en-US" sz="650" dirty="0"/>
          </a:p>
        </p:txBody>
      </p:sp>
      <p:sp>
        <p:nvSpPr>
          <p:cNvPr id="4" name="Text 2"/>
          <p:cNvSpPr/>
          <p:nvPr/>
        </p:nvSpPr>
        <p:spPr>
          <a:xfrm>
            <a:off x="530352" y="438912"/>
            <a:ext cx="3900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30+ Managers. One Rigorous Standard.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558636" y="213829"/>
            <a:ext cx="822960" cy="749808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63440" y="288388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C6B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50+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608576" y="649224"/>
            <a:ext cx="822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AMC</a:t>
            </a:r>
            <a:endParaRPr lang="en-US" sz="7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5458968" y="213829"/>
            <a:ext cx="822960" cy="749808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68112" y="288388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C6B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20+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440680" y="644301"/>
            <a:ext cx="822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PMS</a:t>
            </a:r>
            <a:endParaRPr lang="en-US" sz="7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Managers</a:t>
            </a:r>
            <a:endParaRPr lang="en-US" sz="700" dirty="0"/>
          </a:p>
        </p:txBody>
      </p:sp>
      <p:sp>
        <p:nvSpPr>
          <p:cNvPr id="11" name="Shape 9"/>
          <p:cNvSpPr/>
          <p:nvPr/>
        </p:nvSpPr>
        <p:spPr>
          <a:xfrm>
            <a:off x="6375478" y="220370"/>
            <a:ext cx="822960" cy="749808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2910" y="289795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C6B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15+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391656" y="630936"/>
            <a:ext cx="822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AIF</a:t>
            </a:r>
            <a:endParaRPr lang="en-US" sz="7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Managers</a:t>
            </a:r>
            <a:endParaRPr lang="en-US" sz="700" dirty="0"/>
          </a:p>
        </p:txBody>
      </p:sp>
      <p:sp>
        <p:nvSpPr>
          <p:cNvPr id="300" name="bg300"/>
          <p:cNvSpPr/>
          <p:nvPr/>
        </p:nvSpPr>
        <p:spPr>
          <a:xfrm>
            <a:off x="365760" y="118872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01" name="txt301"/>
          <p:cNvSpPr/>
          <p:nvPr/>
        </p:nvSpPr>
        <p:spPr>
          <a:xfrm>
            <a:off x="411480" y="118872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Motilal Oswal</a:t>
            </a:r>
            <a:endParaRPr lang="en-US" sz="1000" dirty="0"/>
          </a:p>
        </p:txBody>
      </p:sp>
      <p:sp>
        <p:nvSpPr>
          <p:cNvPr id="302" name="bg302"/>
          <p:cNvSpPr/>
          <p:nvPr/>
        </p:nvSpPr>
        <p:spPr>
          <a:xfrm>
            <a:off x="1773936" y="118872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03" name="txt303"/>
          <p:cNvSpPr/>
          <p:nvPr/>
        </p:nvSpPr>
        <p:spPr>
          <a:xfrm>
            <a:off x="1819656" y="118872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Alchemy Capital</a:t>
            </a:r>
            <a:endParaRPr lang="en-US" sz="1000" dirty="0"/>
          </a:p>
        </p:txBody>
      </p:sp>
      <p:sp>
        <p:nvSpPr>
          <p:cNvPr id="304" name="bg304"/>
          <p:cNvSpPr/>
          <p:nvPr/>
        </p:nvSpPr>
        <p:spPr>
          <a:xfrm>
            <a:off x="3182112" y="118872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05" name="txt305"/>
          <p:cNvSpPr/>
          <p:nvPr/>
        </p:nvSpPr>
        <p:spPr>
          <a:xfrm>
            <a:off x="3227832" y="118872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Carnelian Asset Mgmt</a:t>
            </a:r>
            <a:endParaRPr lang="en-US" sz="1000" dirty="0"/>
          </a:p>
        </p:txBody>
      </p:sp>
      <p:sp>
        <p:nvSpPr>
          <p:cNvPr id="306" name="bg306"/>
          <p:cNvSpPr/>
          <p:nvPr/>
        </p:nvSpPr>
        <p:spPr>
          <a:xfrm>
            <a:off x="4590288" y="118872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07" name="txt307"/>
          <p:cNvSpPr/>
          <p:nvPr/>
        </p:nvSpPr>
        <p:spPr>
          <a:xfrm>
            <a:off x="4636008" y="118872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Ampersand Capital</a:t>
            </a:r>
            <a:endParaRPr lang="en-US" sz="1000" dirty="0"/>
          </a:p>
        </p:txBody>
      </p:sp>
      <p:sp>
        <p:nvSpPr>
          <p:cNvPr id="308" name="bg308"/>
          <p:cNvSpPr/>
          <p:nvPr/>
        </p:nvSpPr>
        <p:spPr>
          <a:xfrm>
            <a:off x="5998464" y="118872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09" name="txt309"/>
          <p:cNvSpPr/>
          <p:nvPr/>
        </p:nvSpPr>
        <p:spPr>
          <a:xfrm>
            <a:off x="6044184" y="118872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Buoyant Capital</a:t>
            </a:r>
            <a:endParaRPr lang="en-US" sz="1000" dirty="0"/>
          </a:p>
        </p:txBody>
      </p:sp>
      <p:sp>
        <p:nvSpPr>
          <p:cNvPr id="310" name="bg310"/>
          <p:cNvSpPr/>
          <p:nvPr/>
        </p:nvSpPr>
        <p:spPr>
          <a:xfrm>
            <a:off x="7406640" y="118872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11" name="txt311"/>
          <p:cNvSpPr/>
          <p:nvPr/>
        </p:nvSpPr>
        <p:spPr>
          <a:xfrm>
            <a:off x="7452360" y="118872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ICICI Prudential Alt.</a:t>
            </a:r>
            <a:endParaRPr lang="en-US" sz="1000" dirty="0"/>
          </a:p>
        </p:txBody>
      </p:sp>
      <p:sp>
        <p:nvSpPr>
          <p:cNvPr id="312" name="bg312"/>
          <p:cNvSpPr/>
          <p:nvPr/>
        </p:nvSpPr>
        <p:spPr>
          <a:xfrm>
            <a:off x="365760" y="182880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13" name="txt313"/>
          <p:cNvSpPr/>
          <p:nvPr/>
        </p:nvSpPr>
        <p:spPr>
          <a:xfrm>
            <a:off x="411480" y="182880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 Asset Management</a:t>
            </a:r>
            <a:endParaRPr lang="en-US" sz="1000" dirty="0"/>
          </a:p>
        </p:txBody>
      </p:sp>
      <p:sp>
        <p:nvSpPr>
          <p:cNvPr id="314" name="bg314"/>
          <p:cNvSpPr/>
          <p:nvPr/>
        </p:nvSpPr>
        <p:spPr>
          <a:xfrm>
            <a:off x="1773936" y="182880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15" name="txt315"/>
          <p:cNvSpPr/>
          <p:nvPr/>
        </p:nvSpPr>
        <p:spPr>
          <a:xfrm>
            <a:off x="1819656" y="182880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Nippon India PMS</a:t>
            </a:r>
            <a:endParaRPr lang="en-US" sz="1000" dirty="0"/>
          </a:p>
        </p:txBody>
      </p:sp>
      <p:sp>
        <p:nvSpPr>
          <p:cNvPr id="316" name="bg316"/>
          <p:cNvSpPr/>
          <p:nvPr/>
        </p:nvSpPr>
        <p:spPr>
          <a:xfrm>
            <a:off x="3182112" y="182880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17" name="txt317"/>
          <p:cNvSpPr/>
          <p:nvPr/>
        </p:nvSpPr>
        <p:spPr>
          <a:xfrm>
            <a:off x="3227832" y="182880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360 ONE</a:t>
            </a:r>
            <a:endParaRPr lang="en-US" sz="1000" dirty="0"/>
          </a:p>
        </p:txBody>
      </p:sp>
      <p:sp>
        <p:nvSpPr>
          <p:cNvPr id="318" name="bg318"/>
          <p:cNvSpPr/>
          <p:nvPr/>
        </p:nvSpPr>
        <p:spPr>
          <a:xfrm>
            <a:off x="4590288" y="182880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19" name="txt319"/>
          <p:cNvSpPr/>
          <p:nvPr/>
        </p:nvSpPr>
        <p:spPr>
          <a:xfrm>
            <a:off x="4636008" y="182880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Investment Mgrs</a:t>
            </a:r>
            <a:endParaRPr lang="en-US" sz="1000" dirty="0"/>
          </a:p>
        </p:txBody>
      </p:sp>
      <p:sp>
        <p:nvSpPr>
          <p:cNvPr id="320" name="bg320"/>
          <p:cNvSpPr/>
          <p:nvPr/>
        </p:nvSpPr>
        <p:spPr>
          <a:xfrm>
            <a:off x="5998464" y="182880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21" name="txt321"/>
          <p:cNvSpPr/>
          <p:nvPr/>
        </p:nvSpPr>
        <p:spPr>
          <a:xfrm>
            <a:off x="6044184" y="182880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Invesco</a:t>
            </a:r>
            <a:endParaRPr lang="en-US" sz="1000" dirty="0"/>
          </a:p>
        </p:txBody>
      </p:sp>
      <p:sp>
        <p:nvSpPr>
          <p:cNvPr id="322" name="bg322"/>
          <p:cNvSpPr/>
          <p:nvPr/>
        </p:nvSpPr>
        <p:spPr>
          <a:xfrm>
            <a:off x="7406640" y="182880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23" name="txt323"/>
          <p:cNvSpPr/>
          <p:nvPr/>
        </p:nvSpPr>
        <p:spPr>
          <a:xfrm>
            <a:off x="7452360" y="182880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Axis AMC</a:t>
            </a:r>
            <a:endParaRPr lang="en-US" sz="1000" dirty="0"/>
          </a:p>
        </p:txBody>
      </p:sp>
      <p:sp>
        <p:nvSpPr>
          <p:cNvPr id="324" name="bg324"/>
          <p:cNvSpPr/>
          <p:nvPr/>
        </p:nvSpPr>
        <p:spPr>
          <a:xfrm>
            <a:off x="365760" y="246888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25" name="txt325"/>
          <p:cNvSpPr/>
          <p:nvPr/>
        </p:nvSpPr>
        <p:spPr>
          <a:xfrm>
            <a:off x="411480" y="246888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Renaissance Inv.</a:t>
            </a:r>
            <a:endParaRPr lang="en-US" sz="1000" dirty="0"/>
          </a:p>
        </p:txBody>
      </p:sp>
      <p:sp>
        <p:nvSpPr>
          <p:cNvPr id="326" name="bg326"/>
          <p:cNvSpPr/>
          <p:nvPr/>
        </p:nvSpPr>
        <p:spPr>
          <a:xfrm>
            <a:off x="1773936" y="246888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27" name="txt327"/>
          <p:cNvSpPr/>
          <p:nvPr/>
        </p:nvSpPr>
        <p:spPr>
          <a:xfrm>
            <a:off x="1819656" y="246888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Abakkus Asset Mgmt</a:t>
            </a:r>
            <a:endParaRPr lang="en-US" sz="1000" dirty="0"/>
          </a:p>
        </p:txBody>
      </p:sp>
      <p:sp>
        <p:nvSpPr>
          <p:cNvPr id="328" name="bg328"/>
          <p:cNvSpPr/>
          <p:nvPr/>
        </p:nvSpPr>
        <p:spPr>
          <a:xfrm>
            <a:off x="3182112" y="246888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29" name="txt329"/>
          <p:cNvSpPr/>
          <p:nvPr/>
        </p:nvSpPr>
        <p:spPr>
          <a:xfrm>
            <a:off x="3227832" y="246888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WhiteOak Capital</a:t>
            </a:r>
            <a:endParaRPr lang="en-US" sz="1000" dirty="0"/>
          </a:p>
        </p:txBody>
      </p:sp>
      <p:sp>
        <p:nvSpPr>
          <p:cNvPr id="330" name="bg330"/>
          <p:cNvSpPr/>
          <p:nvPr/>
        </p:nvSpPr>
        <p:spPr>
          <a:xfrm>
            <a:off x="4590288" y="246888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31" name="txt331"/>
          <p:cNvSpPr/>
          <p:nvPr/>
        </p:nvSpPr>
        <p:spPr>
          <a:xfrm>
            <a:off x="4636008" y="246888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Aditya Birla Capital</a:t>
            </a:r>
            <a:endParaRPr lang="en-US" sz="1000" dirty="0"/>
          </a:p>
        </p:txBody>
      </p:sp>
      <p:sp>
        <p:nvSpPr>
          <p:cNvPr id="332" name="bg332"/>
          <p:cNvSpPr/>
          <p:nvPr/>
        </p:nvSpPr>
        <p:spPr>
          <a:xfrm>
            <a:off x="5998464" y="246888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33" name="txt333"/>
          <p:cNvSpPr/>
          <p:nvPr/>
        </p:nvSpPr>
        <p:spPr>
          <a:xfrm>
            <a:off x="6044184" y="246888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Vivriti Asset Mgmt</a:t>
            </a:r>
            <a:endParaRPr lang="en-US" sz="1000" dirty="0"/>
          </a:p>
        </p:txBody>
      </p:sp>
      <p:sp>
        <p:nvSpPr>
          <p:cNvPr id="334" name="bg334"/>
          <p:cNvSpPr/>
          <p:nvPr/>
        </p:nvSpPr>
        <p:spPr>
          <a:xfrm>
            <a:off x="7406640" y="246888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35" name="txt335"/>
          <p:cNvSpPr/>
          <p:nvPr/>
        </p:nvSpPr>
        <p:spPr>
          <a:xfrm>
            <a:off x="7452360" y="246888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Swoym Advisors</a:t>
            </a:r>
            <a:endParaRPr lang="en-US" sz="1000" dirty="0"/>
          </a:p>
        </p:txBody>
      </p:sp>
      <p:sp>
        <p:nvSpPr>
          <p:cNvPr id="336" name="bg336"/>
          <p:cNvSpPr/>
          <p:nvPr/>
        </p:nvSpPr>
        <p:spPr>
          <a:xfrm>
            <a:off x="365760" y="310896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37" name="txt337"/>
          <p:cNvSpPr/>
          <p:nvPr/>
        </p:nvSpPr>
        <p:spPr>
          <a:xfrm>
            <a:off x="411480" y="310896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Finavenue</a:t>
            </a:r>
            <a:endParaRPr lang="en-US" sz="1000" dirty="0"/>
          </a:p>
        </p:txBody>
      </p:sp>
      <p:sp>
        <p:nvSpPr>
          <p:cNvPr id="338" name="bg338"/>
          <p:cNvSpPr/>
          <p:nvPr/>
        </p:nvSpPr>
        <p:spPr>
          <a:xfrm>
            <a:off x="1773936" y="310896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39" name="txt339"/>
          <p:cNvSpPr/>
          <p:nvPr/>
        </p:nvSpPr>
        <p:spPr>
          <a:xfrm>
            <a:off x="1819656" y="310896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PMS</a:t>
            </a:r>
            <a:endParaRPr lang="en-US" sz="1000" dirty="0"/>
          </a:p>
        </p:txBody>
      </p:sp>
      <p:sp>
        <p:nvSpPr>
          <p:cNvPr id="340" name="bg340"/>
          <p:cNvSpPr/>
          <p:nvPr/>
        </p:nvSpPr>
        <p:spPr>
          <a:xfrm>
            <a:off x="3182112" y="310896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41" name="txt341"/>
          <p:cNvSpPr/>
          <p:nvPr/>
        </p:nvSpPr>
        <p:spPr>
          <a:xfrm>
            <a:off x="3227832" y="310896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InCred Asset Mgmt</a:t>
            </a:r>
            <a:endParaRPr lang="en-US" sz="1000" dirty="0"/>
          </a:p>
        </p:txBody>
      </p:sp>
      <p:sp>
        <p:nvSpPr>
          <p:cNvPr id="342" name="bg342"/>
          <p:cNvSpPr/>
          <p:nvPr/>
        </p:nvSpPr>
        <p:spPr>
          <a:xfrm>
            <a:off x="4590288" y="310896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43" name="txt343"/>
          <p:cNvSpPr/>
          <p:nvPr/>
        </p:nvSpPr>
        <p:spPr>
          <a:xfrm>
            <a:off x="4636008" y="310896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Tcg Asset Management</a:t>
            </a:r>
            <a:endParaRPr lang="en-US" sz="1000" dirty="0"/>
          </a:p>
        </p:txBody>
      </p:sp>
      <p:sp>
        <p:nvSpPr>
          <p:cNvPr id="344" name="bg344"/>
          <p:cNvSpPr/>
          <p:nvPr/>
        </p:nvSpPr>
        <p:spPr>
          <a:xfrm>
            <a:off x="5998464" y="310896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45" name="txt345"/>
          <p:cNvSpPr/>
          <p:nvPr/>
        </p:nvSpPr>
        <p:spPr>
          <a:xfrm>
            <a:off x="6044184" y="310896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Negen Capital</a:t>
            </a:r>
            <a:endParaRPr lang="en-US" sz="1000" dirty="0"/>
          </a:p>
        </p:txBody>
      </p:sp>
      <p:sp>
        <p:nvSpPr>
          <p:cNvPr id="346" name="bg346"/>
          <p:cNvSpPr/>
          <p:nvPr/>
        </p:nvSpPr>
        <p:spPr>
          <a:xfrm>
            <a:off x="7406640" y="3108960"/>
            <a:ext cx="1371600" cy="548640"/>
          </a:xfrm>
          <a:prstGeom prst="rect">
            <a:avLst/>
          </a:prstGeom>
          <a:solidFill>
            <a:srgbClr val="EEEBE4"/>
          </a:solidFill>
          <a:ln w="8890">
            <a:solidFill>
              <a:srgbClr val="DEDAD4"/>
            </a:solidFill>
            <a:prstDash val="solid"/>
          </a:ln>
        </p:spPr>
      </p:sp>
      <p:sp>
        <p:nvSpPr>
          <p:cNvPr id="347" name="txt347"/>
          <p:cNvSpPr/>
          <p:nvPr/>
        </p:nvSpPr>
        <p:spPr>
          <a:xfrm>
            <a:off x="7452360" y="310896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Sundaram Alternates</a:t>
            </a:r>
            <a:endParaRPr lang="en-US" sz="1000" dirty="0"/>
          </a:p>
        </p:txBody>
      </p:sp>
      <p:sp>
        <p:nvSpPr>
          <p:cNvPr id="348" name="andmore"/>
          <p:cNvSpPr/>
          <p:nvPr/>
        </p:nvSpPr>
        <p:spPr>
          <a:xfrm>
            <a:off x="530352" y="3857600"/>
            <a:ext cx="80832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i="1" b="1" dirty="0">
                <a:solidFill>
                  <a:srgbClr val="1A3828"/>
                </a:solidFill>
                <a:latin typeface="Georgia" pitchFamily="34" charset="0"/>
              </a:rPr>
              <a:t>And many more...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1A3828"/>
          </a:solidFill>
          <a:ln w="12700">
            <a:solidFill>
              <a:srgbClr val="1A382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754880" y="36576"/>
            <a:ext cx="18288" cy="4901184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300" name="DarkPanelLeft"/>
          <p:cNvSpPr/>
          <p:nvPr/>
        </p:nvSpPr>
        <p:spPr>
          <a:xfrm>
            <a:off x="0" y="36576"/>
            <a:ext cx="4754880" cy="5106924"/>
          </a:xfrm>
          <a:prstGeom prst="rect">
            <a:avLst/>
          </a:prstGeom>
          <a:solidFill>
            <a:srgbClr val="1A3828"/>
          </a:solidFill>
          <a:ln>
            <a:noFill/>
          </a:ln>
        </p:spPr>
      </p:sp>
      <p:sp>
        <p:nvSpPr>
          <p:cNvPr id="6" name="Text 3"/>
          <p:cNvSpPr/>
          <p:nvPr/>
        </p:nvSpPr>
        <p:spPr>
          <a:xfrm>
            <a:off x="502920" y="804672"/>
            <a:ext cx="3977640" cy="1938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8F6F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Let's have a</a:t>
            </a:r>
            <a:endParaRPr lang="en-US" sz="3400" dirty="0"/>
          </a:p>
          <a:p>
            <a:pPr marL="0" indent="0" algn="l">
              <a:buNone/>
            </a:pPr>
            <a:r>
              <a:rPr lang="en-US" sz="3400" b="1" dirty="0">
                <a:solidFill>
                  <a:srgbClr val="F8F6F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conversation</a:t>
            </a:r>
            <a:endParaRPr lang="en-US" sz="3400" dirty="0"/>
          </a:p>
          <a:p>
            <a:pPr marL="0" indent="0" algn="l">
              <a:buNone/>
            </a:pPr>
            <a:r>
              <a:rPr lang="en-US" sz="3400" b="1" dirty="0">
                <a:solidFill>
                  <a:srgbClr val="F8F6F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worth having.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502920" y="2834640"/>
            <a:ext cx="3977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C8D8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are an HNI, UHNI, NRI or Family Office investor, we would welcome an introduction. The conversation starts with what you are trying to build — not with a product.</a:t>
            </a:r>
            <a:endParaRPr lang="en-US" sz="1100" dirty="0"/>
          </a:p>
        </p:txBody>
      </p:sp>
      <p:sp>
        <p:nvSpPr>
          <p:cNvPr id="8" name="Shape 5">
            <a:hlinkClick r:id="rId3"/>
          </p:cNvPr>
          <p:cNvSpPr/>
          <p:nvPr/>
        </p:nvSpPr>
        <p:spPr>
          <a:xfrm>
            <a:off x="502920" y="3877056"/>
            <a:ext cx="26517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B8960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02920" y="3877056"/>
            <a:ext cx="2651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B896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a Conversation  →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5029200" y="475488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Get in Touch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029200" y="1005840"/>
            <a:ext cx="3749040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225296"/>
            <a:ext cx="201168" cy="20116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340096" y="1207008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50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Phone &amp; WhatsApp</a:t>
            </a:r>
            <a:endParaRPr lang="en-US" sz="800" dirty="0"/>
          </a:p>
        </p:txBody>
      </p:sp>
      <p:sp>
        <p:nvSpPr>
          <p:cNvPr id="14" name="Text 10"/>
          <p:cNvSpPr/>
          <p:nvPr/>
        </p:nvSpPr>
        <p:spPr>
          <a:xfrm>
            <a:off x="5340096" y="1444752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616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+91-7810008444</a:t>
            </a:r>
            <a:endParaRPr lang="en-US" sz="120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2249424"/>
            <a:ext cx="201168" cy="20116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340096" y="2231136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50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800" dirty="0"/>
          </a:p>
        </p:txBody>
      </p:sp>
      <p:sp>
        <p:nvSpPr>
          <p:cNvPr id="17" name="Text 12"/>
          <p:cNvSpPr/>
          <p:nvPr/>
        </p:nvSpPr>
        <p:spPr>
          <a:xfrm>
            <a:off x="5340096" y="2468880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616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info@kalviroventures.com</a:t>
            </a:r>
            <a:endParaRPr lang="en-US" sz="120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0" y="3273552"/>
            <a:ext cx="201168" cy="20116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340096" y="3255264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50" dirty="0">
                <a:solidFill>
                  <a:srgbClr val="5A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5340096" y="349300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616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www.kalviroventures.com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0" y="4864608"/>
            <a:ext cx="9144000" cy="16459"/>
          </a:xfrm>
          <a:prstGeom prst="rect">
            <a:avLst/>
          </a:prstGeom>
          <a:solidFill>
            <a:srgbClr val="DEDAD4"/>
          </a:solidFill>
          <a:ln w="12700">
            <a:solidFill>
              <a:srgbClr val="DEDAD4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5029200" y="4268731"/>
            <a:ext cx="41170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AMFI Registered · ARN-335497</a:t>
            </a:r>
            <a:endParaRPr lang="en-US" sz="1000" dirty="0"/>
          </a:p>
          <a:p>
            <a:pPr marL="0" indent="0" algn="l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APMI Registered · APRN06567</a:t>
            </a:r>
            <a:endParaRPr lang="en-US" sz="1000" dirty="0"/>
          </a:p>
          <a:p>
            <a:pPr marL="0" indent="0" algn="l">
              <a:buNone/>
            </a:pPr>
            <a:r>
              <a:rPr lang="en-US" sz="1000" b="1" dirty="0">
                <a:solidFill>
                  <a:srgbClr val="1A3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DPIIT Recognised Startup · Registered MSME</a:t>
            </a:r>
            <a:endParaRPr lang="en-US" sz="1000" dirty="0"/>
          </a:p>
        </p:txBody>
      </p:sp>
      <p:pic>
        <p:nvPicPr>
          <p:cNvPr id="25" name="Image 0" descr="preencoded.png">
            <a:extLst>
              <a:ext uri="{FF2B5EF4-FFF2-40B4-BE49-F238E27FC236}">
                <a16:creationId xmlns:a16="http://schemas.microsoft.com/office/drawing/2014/main" id="{FF9D5EA2-C136-6B78-157B-5A1869B0FE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6342" y="159109"/>
            <a:ext cx="1389185" cy="2386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1412</Words>
  <Application>Microsoft Office PowerPoint</Application>
  <PresentationFormat>On-screen Show (16:9)</PresentationFormat>
  <Paragraphs>231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Kalviro Ventures — Company Profile 2026</dc:title>
  <dc:subject>PptxGenJS Presentation</dc:subject>
  <dc:creator>PptxGenJS</dc:creator>
  <cp:lastModifiedBy>Shrenik Shah</cp:lastModifiedBy>
  <cp:revision>5</cp:revision>
  <dcterms:created xsi:type="dcterms:W3CDTF">2026-04-12T08:54:06Z</dcterms:created>
  <dcterms:modified xsi:type="dcterms:W3CDTF">2026-04-14T04:20:29Z</dcterms:modified>
</cp:coreProperties>
</file>